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34" d="100"/>
          <a:sy n="34" d="100"/>
        </p:scale>
        <p:origin x="1014"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1/12/2022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62279"/>
            <a:ext cx="22288917" cy="33247789"/>
          </a:xfrm>
          <a:prstGeom prst="rect">
            <a:avLst/>
          </a:prstGeom>
        </p:spPr>
      </p:pic>
      <p:sp>
        <p:nvSpPr>
          <p:cNvPr id="2" name="Título 1"/>
          <p:cNvSpPr>
            <a:spLocks noGrp="1"/>
          </p:cNvSpPr>
          <p:nvPr>
            <p:ph type="ctrTitle"/>
          </p:nvPr>
        </p:nvSpPr>
        <p:spPr>
          <a:xfrm>
            <a:off x="2857500" y="4285929"/>
            <a:ext cx="16859250" cy="1610266"/>
          </a:xfrm>
        </p:spPr>
        <p:txBody>
          <a:bodyPr>
            <a:normAutofit fontScale="90000"/>
          </a:bodyPr>
          <a:lstStyle/>
          <a:p>
            <a:pPr algn="just" defTabSz="1657350"/>
            <a:r>
              <a:rPr lang="es-ES" sz="6600" b="1" dirty="0">
                <a:solidFill>
                  <a:srgbClr val="002060"/>
                </a:solidFill>
              </a:rPr>
              <a:t>La Educación Superior y sus</a:t>
            </a:r>
            <a:br>
              <a:rPr lang="es-ES" sz="6600" b="1" dirty="0">
                <a:solidFill>
                  <a:srgbClr val="002060"/>
                </a:solidFill>
              </a:rPr>
            </a:br>
            <a:r>
              <a:rPr lang="es-ES" sz="6600" b="1" dirty="0">
                <a:solidFill>
                  <a:srgbClr val="002060"/>
                </a:solidFill>
              </a:rPr>
              <a:t>Perspectivas</a:t>
            </a:r>
            <a:endParaRPr lang="en-US" sz="6600" b="1" dirty="0">
              <a:solidFill>
                <a:srgbClr val="002060"/>
              </a:solidFill>
            </a:endParaRPr>
          </a:p>
        </p:txBody>
      </p:sp>
      <p:sp>
        <p:nvSpPr>
          <p:cNvPr id="3" name="Subtítulo 2"/>
          <p:cNvSpPr>
            <a:spLocks noGrp="1"/>
          </p:cNvSpPr>
          <p:nvPr>
            <p:ph type="subTitle" idx="1"/>
          </p:nvPr>
        </p:nvSpPr>
        <p:spPr>
          <a:xfrm>
            <a:off x="1181100" y="10758179"/>
            <a:ext cx="19131795" cy="2584207"/>
          </a:xfrm>
        </p:spPr>
        <p:txBody>
          <a:bodyPr>
            <a:normAutofit fontScale="25000" lnSpcReduction="20000"/>
          </a:bodyPr>
          <a:lstStyle/>
          <a:p>
            <a:pPr algn="just"/>
            <a:r>
              <a:rPr lang="en-US" sz="3200" dirty="0"/>
              <a:t>I</a:t>
            </a:r>
            <a:r>
              <a:rPr lang="es-ES" sz="12800" dirty="0">
                <a:solidFill>
                  <a:srgbClr val="002060"/>
                </a:solidFill>
                <a:latin typeface="+mj-lt"/>
                <a:ea typeface="+mj-ea"/>
                <a:cs typeface="+mj-cs"/>
              </a:rPr>
              <a:t>Desde  la disciplina Fundamentos Teóricos y Didácticos de la Educación Preescolar se analizan las acciones que se diseñan para el cumplimiento de la estrategia curricular del idioma inglés, al tener en consideración que es uno de los cambios sustantivos que se introducen en el tercer perfeccionamiento de la educación de los niños de la Primera Infancia en el sexto año de vida. Por lo que se plantea como objetivo: determinar a través del trabajo metodológico las acciones generales para garantizar la implementación de la estrategia de idioma inglés en la carrera</a:t>
            </a:r>
            <a:endParaRPr lang="es-CU" sz="12800" dirty="0">
              <a:solidFill>
                <a:srgbClr val="002060"/>
              </a:solidFill>
              <a:latin typeface="+mj-lt"/>
              <a:ea typeface="+mj-ea"/>
              <a:cs typeface="+mj-cs"/>
            </a:endParaRPr>
          </a:p>
          <a:p>
            <a:pPr algn="just"/>
            <a:endParaRPr lang="en-US" sz="12800" dirty="0">
              <a:solidFill>
                <a:srgbClr val="002060"/>
              </a:solidFill>
              <a:latin typeface="+mj-lt"/>
              <a:ea typeface="+mj-ea"/>
              <a:cs typeface="+mj-cs"/>
            </a:endParaRPr>
          </a:p>
        </p:txBody>
      </p:sp>
      <p:sp>
        <p:nvSpPr>
          <p:cNvPr id="28" name="Título 1"/>
          <p:cNvSpPr txBox="1">
            <a:spLocks/>
          </p:cNvSpPr>
          <p:nvPr/>
        </p:nvSpPr>
        <p:spPr>
          <a:xfrm>
            <a:off x="2590800" y="5896195"/>
            <a:ext cx="17722096" cy="1114206"/>
          </a:xfrm>
          <a:prstGeom prst="rect">
            <a:avLst/>
          </a:prstGeom>
        </p:spPr>
        <p:txBody>
          <a:bodyPr vert="horz" lIns="91440" tIns="45720" rIns="91440" bIns="45720" rtlCol="0" anchor="b">
            <a:normAutofit fontScale="92500" lnSpcReduction="1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CU" sz="4400" dirty="0">
                <a:solidFill>
                  <a:srgbClr val="002060"/>
                </a:solidFill>
              </a:rPr>
              <a:t>ESTRATEGIA CURRICULAR DE IDIOMA INGLÉS EN LA FORMACIÓN DE LOS PROFESIONALES DE LA PRIMERA INFANCIA</a:t>
            </a:r>
            <a:endParaRPr lang="en-US" sz="44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2590800" y="7198181"/>
            <a:ext cx="17125950" cy="204270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just">
              <a:lnSpc>
                <a:spcPct val="100000"/>
              </a:lnSpc>
              <a:spcBef>
                <a:spcPts val="0"/>
              </a:spcBef>
              <a:buNone/>
            </a:pPr>
            <a:r>
              <a:rPr lang="es-CU" sz="3600" dirty="0">
                <a:solidFill>
                  <a:srgbClr val="002060"/>
                </a:solidFill>
                <a:latin typeface="+mj-lt"/>
                <a:ea typeface="+mj-ea"/>
                <a:cs typeface="+mj-cs"/>
              </a:rPr>
              <a:t>MSc. Damarys Carreño Ortega. Universidad de Cienfuegos Carlos Rafael Rodríguez. Cuba.  </a:t>
            </a:r>
          </a:p>
          <a:p>
            <a:pPr marL="0" indent="0" algn="just">
              <a:lnSpc>
                <a:spcPct val="100000"/>
              </a:lnSpc>
              <a:spcBef>
                <a:spcPts val="0"/>
              </a:spcBef>
              <a:buNone/>
            </a:pPr>
            <a:r>
              <a:rPr lang="es-CU" sz="3600" dirty="0">
                <a:solidFill>
                  <a:srgbClr val="002060"/>
                </a:solidFill>
                <a:latin typeface="+mj-lt"/>
                <a:ea typeface="+mj-ea"/>
                <a:cs typeface="+mj-cs"/>
              </a:rPr>
              <a:t>MSc. Yennis Alfonso Amaro. Universidad de Cienfuegos Carlos Rafael Rodríguez. Cuba. </a:t>
            </a:r>
          </a:p>
          <a:p>
            <a:pPr marL="0" indent="0" algn="just">
              <a:lnSpc>
                <a:spcPct val="100000"/>
              </a:lnSpc>
              <a:spcBef>
                <a:spcPts val="0"/>
              </a:spcBef>
              <a:buNone/>
            </a:pPr>
            <a:r>
              <a:rPr lang="es-CU" sz="3600" dirty="0">
                <a:solidFill>
                  <a:srgbClr val="002060"/>
                </a:solidFill>
                <a:latin typeface="+mj-lt"/>
                <a:ea typeface="+mj-ea"/>
                <a:cs typeface="+mj-cs"/>
              </a:rPr>
              <a:t>DrC. Yanitza Marcaida Pérez. Universidad de Cienfuegos Carlos Rafael Rodríguez. Cuba. </a:t>
            </a:r>
            <a:endParaRPr lang="en-US" sz="3600" dirty="0">
              <a:solidFill>
                <a:srgbClr val="002060"/>
              </a:solidFill>
              <a:latin typeface="+mj-lt"/>
              <a:ea typeface="+mj-ea"/>
              <a:cs typeface="+mj-cs"/>
            </a:endParaRPr>
          </a:p>
        </p:txBody>
      </p:sp>
      <p:sp>
        <p:nvSpPr>
          <p:cNvPr id="31" name="CuadroTexto 30"/>
          <p:cNvSpPr txBox="1"/>
          <p:nvPr/>
        </p:nvSpPr>
        <p:spPr>
          <a:xfrm>
            <a:off x="914401" y="14287499"/>
            <a:ext cx="19398491" cy="4559105"/>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29849" y="26288998"/>
            <a:ext cx="10083045" cy="304865"/>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a:solidFill>
                <a:srgbClr val="002060"/>
              </a:solidFill>
            </a:endParaRPr>
          </a:p>
          <a:p>
            <a:pPr algn="r"/>
            <a:r>
              <a:rPr lang="en-US" b="1" dirty="0">
                <a:solidFill>
                  <a:srgbClr val="002060"/>
                </a:solidFill>
              </a:rPr>
              <a:t>AGRADECIMIENTOS</a:t>
            </a:r>
          </a:p>
        </p:txBody>
      </p:sp>
      <p:sp>
        <p:nvSpPr>
          <p:cNvPr id="40" name="Rectángulo 39"/>
          <p:cNvSpPr/>
          <p:nvPr/>
        </p:nvSpPr>
        <p:spPr>
          <a:xfrm>
            <a:off x="1181100" y="10663141"/>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234315" y="13822776"/>
            <a:ext cx="19131795" cy="49978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181098" y="19822579"/>
            <a:ext cx="19131797" cy="457424"/>
          </a:xfrm>
          <a:prstGeom prst="rect">
            <a:avLst/>
          </a:prstGeom>
        </p:spPr>
        <p:txBody>
          <a:bodyPr vert="horz" lIns="91440" tIns="45720" rIns="91440" bIns="45720" rtlCol="0">
            <a:normAutofit fontScale="2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spcAft>
                <a:spcPts val="800"/>
              </a:spcAft>
            </a:pPr>
            <a:r>
              <a:rPr lang="en-US" sz="3200" dirty="0"/>
              <a:t>I</a:t>
            </a:r>
            <a:r>
              <a:rPr lang="es-ES" sz="12800" dirty="0">
                <a:solidFill>
                  <a:srgbClr val="002060"/>
                </a:solidFill>
                <a:latin typeface="+mj-lt"/>
                <a:ea typeface="+mj-ea"/>
                <a:cs typeface="+mj-cs"/>
              </a:rPr>
              <a:t>La estrategia responde al desarrollo de habilidades profesionales y al modo de actuación profesional (competencias profesionales) que se ponen en práctica desde la formación inicial del profesional, </a:t>
            </a:r>
            <a:r>
              <a:rPr lang="es-CU" sz="12800" dirty="0">
                <a:solidFill>
                  <a:srgbClr val="002060"/>
                </a:solidFill>
                <a:latin typeface="+mj-lt"/>
                <a:ea typeface="+mj-ea"/>
                <a:cs typeface="+mj-cs"/>
              </a:rPr>
              <a:t>así como a los cambios que se proponen como resultado del Tercer Perfeccionamiento del currículo de la Primera Infancia en Cuba.  Los resultados alcanzados contribuyen a formar un profesional a la altura de los tiempos actuales.</a:t>
            </a:r>
          </a:p>
        </p:txBody>
      </p:sp>
      <p:sp>
        <p:nvSpPr>
          <p:cNvPr id="44" name="Rectángulo 43"/>
          <p:cNvSpPr/>
          <p:nvPr/>
        </p:nvSpPr>
        <p:spPr>
          <a:xfrm>
            <a:off x="1181099" y="19822580"/>
            <a:ext cx="19131797" cy="16773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181098" y="22501826"/>
            <a:ext cx="19131797" cy="3443924"/>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indent="-450215" algn="just">
              <a:lnSpc>
                <a:spcPct val="70000"/>
              </a:lnSpc>
              <a:spcBef>
                <a:spcPts val="0"/>
              </a:spcBef>
            </a:pPr>
            <a:r>
              <a:rPr lang="es-CU" sz="3200" dirty="0">
                <a:solidFill>
                  <a:srgbClr val="002060"/>
                </a:solidFill>
                <a:latin typeface="+mj-lt"/>
                <a:ea typeface="+mj-ea"/>
                <a:cs typeface="+mj-cs"/>
              </a:rPr>
              <a:t>Álvarez de Zaya, C. (1999). La Pedagogía como ciencia. Editorial Pueblo y Educación. </a:t>
            </a:r>
          </a:p>
          <a:p>
            <a:pPr indent="-450215" algn="just">
              <a:lnSpc>
                <a:spcPct val="70000"/>
              </a:lnSpc>
              <a:spcBef>
                <a:spcPts val="0"/>
              </a:spcBef>
            </a:pPr>
            <a:r>
              <a:rPr lang="es-CU" sz="3200" dirty="0">
                <a:solidFill>
                  <a:srgbClr val="002060"/>
                </a:solidFill>
                <a:latin typeface="+mj-lt"/>
                <a:ea typeface="+mj-ea"/>
                <a:cs typeface="+mj-cs"/>
              </a:rPr>
              <a:t>Benavides Rangel, Y. (2017). Introducción del idioma inglés en los niños de 6to año de vida.</a:t>
            </a:r>
            <a:r>
              <a:rPr lang="es-ES" sz="3200" dirty="0">
                <a:solidFill>
                  <a:srgbClr val="002060"/>
                </a:solidFill>
                <a:latin typeface="+mj-lt"/>
                <a:ea typeface="+mj-ea"/>
                <a:cs typeface="+mj-cs"/>
              </a:rPr>
              <a:t> (</a:t>
            </a:r>
            <a:r>
              <a:rPr lang="es-CU" sz="3200" dirty="0">
                <a:solidFill>
                  <a:srgbClr val="002060"/>
                </a:solidFill>
                <a:latin typeface="+mj-lt"/>
                <a:ea typeface="+mj-ea"/>
                <a:cs typeface="+mj-cs"/>
              </a:rPr>
              <a:t>Trabajo de Diploma). Universidad de Cienfuegos Carlos Rafael Rodríguez).</a:t>
            </a:r>
          </a:p>
          <a:p>
            <a:pPr indent="-450215" algn="just">
              <a:lnSpc>
                <a:spcPct val="70000"/>
              </a:lnSpc>
              <a:spcBef>
                <a:spcPts val="0"/>
              </a:spcBef>
            </a:pPr>
            <a:r>
              <a:rPr lang="es-CU" sz="3200" dirty="0">
                <a:solidFill>
                  <a:srgbClr val="002060"/>
                </a:solidFill>
                <a:latin typeface="+mj-lt"/>
                <a:ea typeface="+mj-ea"/>
                <a:cs typeface="+mj-cs"/>
              </a:rPr>
              <a:t>Diéguez Calderón, D. (2020). El ambiente lúdico para introducir la Lengua Inglesa en niños de 5to año de vida. (Trabajo de Diploma). Universidad de Cienfuegos Carlos Rafael Rodríguez).</a:t>
            </a:r>
          </a:p>
          <a:p>
            <a:pPr indent="-450215" algn="just">
              <a:lnSpc>
                <a:spcPct val="70000"/>
              </a:lnSpc>
              <a:spcBef>
                <a:spcPts val="0"/>
              </a:spcBef>
            </a:pPr>
            <a:r>
              <a:rPr lang="es-CU" sz="3200" dirty="0">
                <a:solidFill>
                  <a:srgbClr val="002060"/>
                </a:solidFill>
                <a:latin typeface="+mj-lt"/>
                <a:ea typeface="+mj-ea"/>
                <a:cs typeface="+mj-cs"/>
              </a:rPr>
              <a:t>Franco García, O. (2006). Lecturas para Educadores Preescolares IV. Editorial Pueblo y Educación. </a:t>
            </a:r>
          </a:p>
          <a:p>
            <a:pPr indent="-450215" algn="just">
              <a:lnSpc>
                <a:spcPct val="70000"/>
              </a:lnSpc>
              <a:spcBef>
                <a:spcPts val="0"/>
              </a:spcBef>
            </a:pPr>
            <a:r>
              <a:rPr lang="es-CU" sz="3200" dirty="0">
                <a:solidFill>
                  <a:srgbClr val="002060"/>
                </a:solidFill>
                <a:latin typeface="+mj-lt"/>
                <a:ea typeface="+mj-ea"/>
                <a:cs typeface="+mj-cs"/>
              </a:rPr>
              <a:t>Horruitinier, P. (2009). La universidad cubana. El Modelo de formación, Editorial Félix Varela. </a:t>
            </a:r>
          </a:p>
          <a:p>
            <a:pPr indent="-450215" algn="just">
              <a:lnSpc>
                <a:spcPct val="70000"/>
              </a:lnSpc>
              <a:spcBef>
                <a:spcPts val="0"/>
              </a:spcBef>
            </a:pPr>
            <a:r>
              <a:rPr lang="es-CU" sz="3200" dirty="0">
                <a:solidFill>
                  <a:srgbClr val="002060"/>
                </a:solidFill>
                <a:latin typeface="+mj-lt"/>
                <a:ea typeface="+mj-ea"/>
                <a:cs typeface="+mj-cs"/>
              </a:rPr>
              <a:t>Ministerio de Educación Superior. (2016). Documento base para el diseño de los planes de estudio “E” </a:t>
            </a:r>
          </a:p>
          <a:p>
            <a:pPr indent="-450215" algn="just">
              <a:lnSpc>
                <a:spcPct val="70000"/>
              </a:lnSpc>
              <a:spcBef>
                <a:spcPts val="0"/>
              </a:spcBef>
            </a:pPr>
            <a:r>
              <a:rPr lang="es-CU" sz="3200" dirty="0">
                <a:solidFill>
                  <a:srgbClr val="002060"/>
                </a:solidFill>
                <a:latin typeface="+mj-lt"/>
                <a:ea typeface="+mj-ea"/>
                <a:cs typeface="+mj-cs"/>
              </a:rPr>
              <a:t>Valdés Cabot, M. (2015). Concepción teórico-metodológica para la introducción de la lengua inglesa en el proceso educativo de los niños y las niñas de la primera infancia. (Tesis de Doctorado). Instituto Superior Pedagógico Enrique José Varona).</a:t>
            </a:r>
          </a:p>
        </p:txBody>
      </p:sp>
      <p:sp>
        <p:nvSpPr>
          <p:cNvPr id="46" name="Rectángulo 45"/>
          <p:cNvSpPr/>
          <p:nvPr/>
        </p:nvSpPr>
        <p:spPr>
          <a:xfrm>
            <a:off x="1181100" y="22410276"/>
            <a:ext cx="19131795" cy="38787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rot="10800000" flipV="1">
            <a:off x="5933001" y="18846604"/>
            <a:ext cx="10093882" cy="74513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029624"/>
            <a:ext cx="10093882" cy="492765"/>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486400" y="9296536"/>
            <a:ext cx="10476191" cy="107969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fontScale="775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endParaRPr lang="en-US" sz="3200" dirty="0">
              <a:solidFill>
                <a:srgbClr val="002060"/>
              </a:solidFill>
              <a:latin typeface="+mj-lt"/>
              <a:ea typeface="+mj-ea"/>
              <a:cs typeface="+mj-cs"/>
            </a:endParaRPr>
          </a:p>
          <a:p>
            <a:pPr indent="-450215" algn="r">
              <a:spcBef>
                <a:spcPts val="0"/>
              </a:spcBef>
            </a:pPr>
            <a:r>
              <a:rPr lang="en-US" sz="5100" dirty="0">
                <a:solidFill>
                  <a:srgbClr val="002060"/>
                </a:solidFill>
                <a:latin typeface="+mj-lt"/>
                <a:ea typeface="+mj-ea"/>
                <a:cs typeface="+mj-cs"/>
              </a:rPr>
              <a:t>A la Universidad de Cienfuegos Carlos Rafael Rodríguez</a:t>
            </a:r>
          </a:p>
        </p:txBody>
      </p:sp>
      <p:sp>
        <p:nvSpPr>
          <p:cNvPr id="24" name="CuadroTexto 23">
            <a:extLst>
              <a:ext uri="{FF2B5EF4-FFF2-40B4-BE49-F238E27FC236}">
                <a16:creationId xmlns:a16="http://schemas.microsoft.com/office/drawing/2014/main" id="{8BCB59BA-4D74-4DAB-80C5-D4CBD312577B}"/>
              </a:ext>
            </a:extLst>
          </p:cNvPr>
          <p:cNvSpPr txBox="1"/>
          <p:nvPr/>
        </p:nvSpPr>
        <p:spPr>
          <a:xfrm>
            <a:off x="1234315" y="13522389"/>
            <a:ext cx="18945229" cy="6141135"/>
          </a:xfrm>
          <a:prstGeom prst="rect">
            <a:avLst/>
          </a:prstGeom>
          <a:noFill/>
        </p:spPr>
        <p:txBody>
          <a:bodyPr wrap="square">
            <a:spAutoFit/>
          </a:bodyPr>
          <a:lstStyle/>
          <a:p>
            <a:pPr algn="just">
              <a:lnSpc>
                <a:spcPct val="70000"/>
              </a:lnSpc>
              <a:spcBef>
                <a:spcPts val="2408"/>
              </a:spcBef>
            </a:pPr>
            <a:r>
              <a:rPr lang="es-ES" sz="18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70000"/>
              </a:lnSpc>
              <a:spcBef>
                <a:spcPts val="2408"/>
              </a:spcBef>
            </a:pPr>
            <a:r>
              <a:rPr lang="es-ES" sz="3200" dirty="0">
                <a:solidFill>
                  <a:srgbClr val="002060"/>
                </a:solidFill>
                <a:latin typeface="+mj-lt"/>
                <a:ea typeface="+mj-ea"/>
                <a:cs typeface="+mj-cs"/>
              </a:rPr>
              <a:t>El diseño de las estrategias curriculares debe responder a los objetivos generales y tener la flexibilidad necesaria en la selección de los métodos y procedimientos, así como formas de enseñanza y recursos de aprendizaje a utilizar para adaptarse a las condiciones de los estudiantes y docentes, pero sin alejarse de la esencia del modelo del profesional que demanda el país.   </a:t>
            </a:r>
          </a:p>
          <a:p>
            <a:pPr algn="just">
              <a:lnSpc>
                <a:spcPct val="70000"/>
              </a:lnSpc>
              <a:spcBef>
                <a:spcPts val="2408"/>
              </a:spcBef>
            </a:pPr>
            <a:r>
              <a:rPr lang="es-ES" sz="1800" dirty="0">
                <a:effectLst/>
                <a:latin typeface="Calibri" panose="020F0502020204030204" pitchFamily="34" charset="0"/>
                <a:ea typeface="Calibri" panose="020F0502020204030204" pitchFamily="34" charset="0"/>
                <a:cs typeface="Times New Roman" panose="02020603050405020304" pitchFamily="18" charset="0"/>
              </a:rPr>
              <a:t> </a:t>
            </a:r>
            <a:r>
              <a:rPr lang="es-CU" sz="3200" dirty="0">
                <a:solidFill>
                  <a:srgbClr val="002060"/>
                </a:solidFill>
                <a:latin typeface="+mj-lt"/>
                <a:ea typeface="+mj-ea"/>
                <a:cs typeface="+mj-cs"/>
              </a:rPr>
              <a:t>Las acciones de esta estrategia posibilitarán al estudiante: </a:t>
            </a:r>
            <a:r>
              <a:rPr lang="es-ES" sz="3200" dirty="0">
                <a:solidFill>
                  <a:srgbClr val="002060"/>
                </a:solidFill>
                <a:latin typeface="+mj-lt"/>
                <a:ea typeface="+mj-ea"/>
                <a:cs typeface="+mj-cs"/>
              </a:rPr>
              <a:t>Hacer uso de la bibliografía pedagógica y especializada publicada en idioma inglés, realizar trabajos investigativos relacionados con el tratamiento de este idioma en la Primera Infancia, utilizar eficientemente diccionarios bilingües y de la especialidad, desarrollar estrategias para el trabajo con las fuentes de referencia y las habilidades que subyacen en el proceso de obtención, procesamiento y trasmisión de la información.</a:t>
            </a:r>
          </a:p>
          <a:p>
            <a:pPr algn="just">
              <a:lnSpc>
                <a:spcPct val="70000"/>
              </a:lnSpc>
              <a:spcBef>
                <a:spcPts val="2408"/>
              </a:spcBef>
            </a:pPr>
            <a:r>
              <a:rPr lang="es-ES" sz="3200" dirty="0">
                <a:solidFill>
                  <a:srgbClr val="002060"/>
                </a:solidFill>
                <a:latin typeface="+mj-lt"/>
                <a:ea typeface="+mj-ea"/>
                <a:cs typeface="+mj-cs"/>
              </a:rPr>
              <a:t>Resultado:</a:t>
            </a:r>
            <a:r>
              <a:rPr lang="es-E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s-ES" sz="3200" dirty="0">
                <a:solidFill>
                  <a:srgbClr val="002060"/>
                </a:solidFill>
                <a:latin typeface="+mj-lt"/>
                <a:ea typeface="+mj-ea"/>
                <a:cs typeface="+mj-cs"/>
              </a:rPr>
              <a:t>defensa de dos trabajos de diploma relacionados con la introducción del idioma inglés en el nuevo perfeccionamiento del currículo.</a:t>
            </a:r>
            <a:r>
              <a:rPr lang="es-E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s-ES" sz="3200" dirty="0">
                <a:solidFill>
                  <a:srgbClr val="002060"/>
                </a:solidFill>
                <a:latin typeface="+mj-lt"/>
                <a:ea typeface="+mj-ea"/>
                <a:cs typeface="+mj-cs"/>
              </a:rPr>
              <a:t>Elaboración de un material que le permite a los profesionales iniciarse en la introducción de la lengua inglesa en la dirección del proceso educativo en el 5to y 6to año de vida</a:t>
            </a:r>
            <a:endParaRPr lang="es-CU" sz="3200" dirty="0">
              <a:solidFill>
                <a:srgbClr val="002060"/>
              </a:solidFill>
              <a:latin typeface="+mj-lt"/>
              <a:ea typeface="+mj-ea"/>
              <a:cs typeface="+mj-cs"/>
            </a:endParaRPr>
          </a:p>
          <a:p>
            <a:pPr algn="just">
              <a:lnSpc>
                <a:spcPct val="70000"/>
              </a:lnSpc>
              <a:spcBef>
                <a:spcPts val="2402"/>
              </a:spcBef>
            </a:pPr>
            <a:endParaRPr lang="es-CU" sz="3200" dirty="0">
              <a:solidFill>
                <a:srgbClr val="002060"/>
              </a:solidFill>
              <a:latin typeface="+mj-lt"/>
              <a:ea typeface="+mj-ea"/>
              <a:cs typeface="+mj-cs"/>
            </a:endParaRPr>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166</TotalTime>
  <Words>641</Words>
  <Application>Microsoft Office PowerPoint</Application>
  <PresentationFormat>Personalizado</PresentationFormat>
  <Paragraphs>26</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La Educación Superior y sus Perspectivas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Damarys DCO. Carrenno Ortega</cp:lastModifiedBy>
  <cp:revision>12</cp:revision>
  <dcterms:created xsi:type="dcterms:W3CDTF">2021-12-21T16:45:31Z</dcterms:created>
  <dcterms:modified xsi:type="dcterms:W3CDTF">2022-01-12T18:10:18Z</dcterms:modified>
</cp:coreProperties>
</file>