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3" autoAdjust="0"/>
    <p:restoredTop sz="94660"/>
  </p:normalViewPr>
  <p:slideViewPr>
    <p:cSldViewPr snapToGrid="0">
      <p:cViewPr>
        <p:scale>
          <a:sx n="33" d="100"/>
          <a:sy n="33" d="100"/>
        </p:scale>
        <p:origin x="-210" y="2742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959888" cy="3275698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05075" y="4686299"/>
            <a:ext cx="17722096" cy="971551"/>
          </a:xfrm>
        </p:spPr>
        <p:txBody>
          <a:bodyPr>
            <a:normAutofit fontScale="90000"/>
          </a:bodyPr>
          <a:lstStyle/>
          <a:p>
            <a:r>
              <a:rPr lang="es-ES" sz="6700" b="1" dirty="0" smtClean="0"/>
              <a:t>XI Taller Internacional de Evaluación de la Calidad y Acreditación en la </a:t>
            </a:r>
            <a:r>
              <a:rPr lang="es-ES" sz="6700" b="1" dirty="0" smtClean="0"/>
              <a:t>Educación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71575" y="10601325"/>
            <a:ext cx="19202399" cy="2171700"/>
          </a:xfrm>
        </p:spPr>
        <p:txBody>
          <a:bodyPr>
            <a:noAutofit/>
          </a:bodyPr>
          <a:lstStyle/>
          <a:p>
            <a:pPr algn="just"/>
            <a:r>
              <a:rPr lang="es-ES" sz="3200" dirty="0" smtClean="0"/>
              <a:t>El departamento de Educación Especial </a:t>
            </a:r>
            <a:r>
              <a:rPr lang="es-ES" sz="3200" dirty="0" smtClean="0"/>
              <a:t>al insertarse </a:t>
            </a:r>
            <a:r>
              <a:rPr lang="es-ES" sz="3200" dirty="0" smtClean="0"/>
              <a:t>en el </a:t>
            </a:r>
            <a:r>
              <a:rPr lang="es-ES" sz="3200" dirty="0" smtClean="0"/>
              <a:t>SEA-CU se percata de la importancia </a:t>
            </a:r>
            <a:r>
              <a:rPr lang="es-ES" sz="3200" dirty="0" smtClean="0"/>
              <a:t>de la estrategia de </a:t>
            </a:r>
            <a:r>
              <a:rPr lang="es-ES" sz="3200" dirty="0" smtClean="0"/>
              <a:t>formación doctoral</a:t>
            </a:r>
            <a:r>
              <a:rPr lang="es-ES" sz="3200" dirty="0" smtClean="0"/>
              <a:t>, consolidación del claustro y cultura de </a:t>
            </a:r>
            <a:r>
              <a:rPr lang="es-ES" sz="3200" dirty="0" smtClean="0"/>
              <a:t>la profesión al posibilitar </a:t>
            </a:r>
            <a:r>
              <a:rPr lang="es-ES" sz="3200" dirty="0" smtClean="0"/>
              <a:t>trazar una  perspectiva de </a:t>
            </a:r>
            <a:r>
              <a:rPr lang="es-ES" sz="3200" dirty="0" smtClean="0"/>
              <a:t>desarrollo vinculado con la </a:t>
            </a:r>
            <a:r>
              <a:rPr lang="es-ES" sz="3200" dirty="0" smtClean="0"/>
              <a:t>proyección </a:t>
            </a:r>
            <a:r>
              <a:rPr lang="es-ES" sz="3200" dirty="0" smtClean="0"/>
              <a:t>del aseguramiento y </a:t>
            </a:r>
            <a:r>
              <a:rPr lang="es-ES" sz="3200" dirty="0" smtClean="0"/>
              <a:t>mejora y el fortalecimiento de la pirámide </a:t>
            </a:r>
            <a:r>
              <a:rPr lang="es-ES" sz="3200" dirty="0" smtClean="0"/>
              <a:t>científica. Su objetivo es proponer </a:t>
            </a:r>
            <a:r>
              <a:rPr lang="es-ES" sz="3200" dirty="0" smtClean="0"/>
              <a:t>una estrategia de </a:t>
            </a:r>
            <a:r>
              <a:rPr lang="es-ES" sz="3200" dirty="0" smtClean="0"/>
              <a:t>formación </a:t>
            </a:r>
            <a:r>
              <a:rPr lang="es-ES" sz="3200" dirty="0" smtClean="0"/>
              <a:t>doctoral </a:t>
            </a:r>
            <a:r>
              <a:rPr lang="es-ES" sz="3200" dirty="0" smtClean="0"/>
              <a:t>que garantice su </a:t>
            </a:r>
            <a:r>
              <a:rPr lang="es-ES" sz="3200" dirty="0" smtClean="0"/>
              <a:t>desarrollo </a:t>
            </a:r>
            <a:r>
              <a:rPr lang="es-ES" sz="3200" dirty="0" smtClean="0"/>
              <a:t>integral </a:t>
            </a:r>
            <a:r>
              <a:rPr lang="es-ES" sz="3200" dirty="0" smtClean="0"/>
              <a:t>y </a:t>
            </a:r>
            <a:r>
              <a:rPr lang="es-ES" sz="3200" dirty="0" smtClean="0"/>
              <a:t>pertinente.</a:t>
            </a:r>
            <a:endParaRPr lang="es-ES" sz="3200" dirty="0" smtClean="0"/>
          </a:p>
          <a:p>
            <a:endParaRPr lang="es-ES" sz="3200" dirty="0" smtClean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5896195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9600" dirty="0" smtClean="0"/>
              <a:t>LA ACREDITACIÓN, GARANTE DE LA CALIDAD ASCENDENTE DEL DEPARTAMENTO DE EDUCACIÓN </a:t>
            </a:r>
            <a:r>
              <a:rPr lang="es-ES" sz="9600" dirty="0" smtClean="0"/>
              <a:t>ESPECIAL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xmlns="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1514476" y="7886700"/>
            <a:ext cx="18545174" cy="1503202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5400" dirty="0" smtClean="0"/>
              <a:t>Dr. C. Olivia García </a:t>
            </a:r>
            <a:r>
              <a:rPr lang="es-ES" sz="5400" dirty="0" smtClean="0"/>
              <a:t>Reyes </a:t>
            </a:r>
            <a:r>
              <a:rPr lang="es-ES" sz="5400" dirty="0" smtClean="0"/>
              <a:t>(UPR) </a:t>
            </a:r>
            <a:r>
              <a:rPr lang="es-ES" sz="5400" dirty="0" smtClean="0"/>
              <a:t>Dr. </a:t>
            </a:r>
            <a:r>
              <a:rPr lang="es-ES" sz="5400" dirty="0" smtClean="0"/>
              <a:t>C. Ana Isis Valdés </a:t>
            </a:r>
            <a:r>
              <a:rPr lang="es-ES" sz="5400" dirty="0" err="1" smtClean="0"/>
              <a:t>Valdés</a:t>
            </a:r>
            <a:r>
              <a:rPr lang="es-ES" sz="5400" dirty="0" smtClean="0"/>
              <a:t> </a:t>
            </a:r>
            <a:r>
              <a:rPr lang="es-ES" sz="5400" dirty="0" smtClean="0"/>
              <a:t>(</a:t>
            </a:r>
            <a:r>
              <a:rPr lang="es-ES" sz="5400" dirty="0" smtClean="0"/>
              <a:t>UPR)  </a:t>
            </a:r>
            <a:r>
              <a:rPr lang="es-ES" sz="5400" dirty="0" smtClean="0"/>
              <a:t>D</a:t>
            </a:r>
            <a:r>
              <a:rPr lang="es-ES" sz="5400" dirty="0" smtClean="0"/>
              <a:t>r. </a:t>
            </a:r>
            <a:r>
              <a:rPr lang="es-ES" sz="5400" dirty="0" smtClean="0"/>
              <a:t>C. Sayuris González </a:t>
            </a:r>
            <a:r>
              <a:rPr lang="es-ES" sz="5400" dirty="0" smtClean="0"/>
              <a:t>Reyes (UPR)</a:t>
            </a:r>
            <a:endParaRPr lang="es-ES" sz="5400" dirty="0" smtClean="0"/>
          </a:p>
          <a:p>
            <a:pPr marL="0" indent="0" algn="ctr">
              <a:buNone/>
            </a:pPr>
            <a:r>
              <a:rPr lang="es-ES" sz="5400" dirty="0" smtClean="0"/>
              <a:t> </a:t>
            </a:r>
            <a:endParaRPr lang="es-ES" sz="5400" dirty="0" smtClean="0"/>
          </a:p>
          <a:p>
            <a:pPr marL="0" indent="0" algn="ctr">
              <a:buNone/>
            </a:pPr>
            <a:r>
              <a:rPr lang="es-ES" sz="5400" dirty="0" smtClean="0"/>
              <a:t> </a:t>
            </a:r>
          </a:p>
          <a:p>
            <a:pPr marL="0" indent="0" algn="ctr">
              <a:buNone/>
            </a:pP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505075" y="1428750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200150" y="14287500"/>
            <a:ext cx="19112745" cy="1714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3200" dirty="0" smtClean="0"/>
              <a:t>Toma </a:t>
            </a:r>
            <a:r>
              <a:rPr lang="es-ES" sz="3200" dirty="0" smtClean="0"/>
              <a:t>como premisa  el desarrollo del capital humano y la organización departamental con liderazgo comprometido. Se organizaron los recursos humanos según características personales, profesionales y potencialidades para la colectividad. </a:t>
            </a:r>
            <a:r>
              <a:rPr lang="es-ES" sz="3200" dirty="0" smtClean="0"/>
              <a:t>En los cinco </a:t>
            </a:r>
            <a:r>
              <a:rPr lang="es-ES" sz="3200" dirty="0" smtClean="0"/>
              <a:t>años </a:t>
            </a:r>
            <a:r>
              <a:rPr lang="es-ES" sz="3200" dirty="0" smtClean="0"/>
              <a:t>de aplicación se logran formar </a:t>
            </a:r>
            <a:r>
              <a:rPr lang="es-ES" sz="3200" dirty="0" smtClean="0"/>
              <a:t>trece doctores. Acreditar dos carreras como Certificadas y dar apertura a una maestría con claustro propio con el 100% de doctores.</a:t>
            </a:r>
          </a:p>
          <a:p>
            <a:pPr algn="l"/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343026" y="18316575"/>
            <a:ext cx="18969870" cy="1857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3200" dirty="0" smtClean="0"/>
              <a:t>El proceso de evaluación y acreditación de carreras en el departamento de Educación Especial tiene como núcleo integrador de los procesos universitarios a la estrategia de formación </a:t>
            </a:r>
            <a:r>
              <a:rPr lang="es-ES" sz="3200" dirty="0" smtClean="0"/>
              <a:t>doctoral, consolidación del claustro y cultura de la profesión. Se </a:t>
            </a:r>
            <a:r>
              <a:rPr lang="es-ES" sz="3200" dirty="0" smtClean="0"/>
              <a:t>trazaron proyecciones de carácter estratégico </a:t>
            </a:r>
            <a:r>
              <a:rPr lang="es-ES" sz="3200" dirty="0" smtClean="0"/>
              <a:t>que garantizaron la </a:t>
            </a:r>
            <a:r>
              <a:rPr lang="es-ES" sz="3200" dirty="0" smtClean="0"/>
              <a:t>calidad ascendente de los procesos sustantivos y su visibilidad nacional e </a:t>
            </a:r>
            <a:r>
              <a:rPr lang="es-ES" sz="3200" dirty="0" smtClean="0"/>
              <a:t>internacional.</a:t>
            </a:r>
            <a:endParaRPr lang="en-US" sz="32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257300" y="22517100"/>
            <a:ext cx="19055596" cy="1828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es-ES" sz="7200" dirty="0" err="1" smtClean="0"/>
              <a:t>Lage</a:t>
            </a:r>
            <a:r>
              <a:rPr lang="es-ES" sz="7200" dirty="0" smtClean="0"/>
              <a:t> Dávila, A. (2018) La osadía de la ciencia. Editorial Academia, La Habana</a:t>
            </a:r>
          </a:p>
          <a:p>
            <a:pPr algn="l">
              <a:lnSpc>
                <a:spcPct val="110000"/>
              </a:lnSpc>
            </a:pPr>
            <a:r>
              <a:rPr lang="es-ES" sz="7200" dirty="0" smtClean="0"/>
              <a:t>Resolución No.150/18 Reglamento del Sistema de Evaluación y Acreditación de la Educación Superior (SEAES)</a:t>
            </a:r>
          </a:p>
          <a:p>
            <a:r>
              <a:rPr lang="es-ES" sz="7200" b="1" dirty="0" smtClean="0"/>
              <a:t> </a:t>
            </a:r>
            <a:endParaRPr lang="es-ES" sz="7200" dirty="0" smtClean="0"/>
          </a:p>
          <a:p>
            <a:pPr algn="l">
              <a:lnSpc>
                <a:spcPct val="110000"/>
              </a:lnSpc>
            </a:pPr>
            <a:endParaRPr lang="es-ES" sz="2600" dirty="0" smtClean="0"/>
          </a:p>
          <a:p>
            <a:pPr algn="l"/>
            <a:endParaRPr lang="en-US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 smtClean="0"/>
              <a:t>                                       A Fidel, precursor de la </a:t>
            </a:r>
            <a:r>
              <a:rPr lang="en-US" sz="2800" dirty="0" err="1" smtClean="0"/>
              <a:t>Educación</a:t>
            </a:r>
            <a:r>
              <a:rPr lang="en-US" sz="2800" dirty="0" smtClean="0"/>
              <a:t> Especial. A los </a:t>
            </a:r>
            <a:r>
              <a:rPr lang="en-US" sz="2800" dirty="0" err="1" smtClean="0"/>
              <a:t>estudiantes</a:t>
            </a:r>
            <a:r>
              <a:rPr lang="en-US" sz="2800" dirty="0" smtClean="0"/>
              <a:t> y </a:t>
            </a:r>
            <a:r>
              <a:rPr lang="en-US" sz="2800" dirty="0" err="1" smtClean="0"/>
              <a:t>profesores</a:t>
            </a:r>
            <a:r>
              <a:rPr lang="en-US" sz="2800" dirty="0" smtClean="0"/>
              <a:t> del </a:t>
            </a:r>
            <a:r>
              <a:rPr lang="en-US" sz="2800" dirty="0" err="1" smtClean="0"/>
              <a:t>departamento</a:t>
            </a:r>
            <a:r>
              <a:rPr lang="en-US" sz="2800" dirty="0" smtClean="0"/>
              <a:t> de </a:t>
            </a:r>
            <a:r>
              <a:rPr lang="en-US" sz="2800" dirty="0" err="1" smtClean="0"/>
              <a:t>Educación</a:t>
            </a:r>
            <a:r>
              <a:rPr lang="en-US" sz="2800" dirty="0" smtClean="0"/>
              <a:t> Especial de la Universidad de Pinar del Río.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334</Words>
  <Application>Microsoft Office PowerPoint</Application>
  <PresentationFormat>Personalizado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XI Taller Internacional de Evaluación de la Calidad y Acreditación en la Educación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Profes</cp:lastModifiedBy>
  <cp:revision>21</cp:revision>
  <dcterms:created xsi:type="dcterms:W3CDTF">2021-12-21T16:45:31Z</dcterms:created>
  <dcterms:modified xsi:type="dcterms:W3CDTF">2022-01-19T21:48:30Z</dcterms:modified>
</cp:coreProperties>
</file>