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40" d="100"/>
          <a:sy n="40" d="100"/>
        </p:scale>
        <p:origin x="-233" y="2736"/>
      </p:cViewPr>
      <p:guideLst>
        <p:guide orient="horz" pos="10318"/>
        <p:guide pos="691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1/21/2022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98456" y="-1305182"/>
            <a:ext cx="23348639" cy="32756985"/>
          </a:xfrm>
          <a:prstGeom prst="rect">
            <a:avLst/>
          </a:prstGeom>
        </p:spPr>
      </p:pic>
      <p:sp>
        <p:nvSpPr>
          <p:cNvPr id="2" name="Título 1"/>
          <p:cNvSpPr>
            <a:spLocks noGrp="1"/>
          </p:cNvSpPr>
          <p:nvPr>
            <p:ph type="ctrTitle"/>
          </p:nvPr>
        </p:nvSpPr>
        <p:spPr>
          <a:xfrm>
            <a:off x="2641222" y="4648200"/>
            <a:ext cx="17722096" cy="857250"/>
          </a:xfrm>
        </p:spPr>
        <p:txBody>
          <a:bodyPr>
            <a:normAutofit/>
          </a:bodyPr>
          <a:lstStyle/>
          <a:p>
            <a:r>
              <a:rPr lang="en-US" sz="3600" b="1" dirty="0" err="1" smtClean="0">
                <a:solidFill>
                  <a:srgbClr val="002060"/>
                </a:solidFill>
              </a:rPr>
              <a:t>IXTaller</a:t>
            </a:r>
            <a:r>
              <a:rPr lang="en-US" sz="3600" b="1" dirty="0">
                <a:solidFill>
                  <a:srgbClr val="002060"/>
                </a:solidFill>
              </a:rPr>
              <a:t> </a:t>
            </a:r>
            <a:r>
              <a:rPr lang="en-US" sz="3600" b="1" dirty="0" err="1" smtClean="0">
                <a:solidFill>
                  <a:srgbClr val="002060"/>
                </a:solidFill>
              </a:rPr>
              <a:t>Internacional</a:t>
            </a:r>
            <a:r>
              <a:rPr lang="en-US" sz="3600" b="1" dirty="0" smtClean="0">
                <a:solidFill>
                  <a:srgbClr val="002060"/>
                </a:solidFill>
              </a:rPr>
              <a:t> </a:t>
            </a:r>
            <a:r>
              <a:rPr lang="en-US" sz="3600" b="1" dirty="0" err="1" smtClean="0">
                <a:solidFill>
                  <a:srgbClr val="002060"/>
                </a:solidFill>
              </a:rPr>
              <a:t>sobre</a:t>
            </a:r>
            <a:r>
              <a:rPr lang="en-US" sz="3600" b="1" dirty="0" smtClean="0">
                <a:solidFill>
                  <a:srgbClr val="002060"/>
                </a:solidFill>
              </a:rPr>
              <a:t> la </a:t>
            </a:r>
            <a:r>
              <a:rPr lang="en-US" sz="3600" b="1" dirty="0" err="1" smtClean="0">
                <a:solidFill>
                  <a:srgbClr val="002060"/>
                </a:solidFill>
              </a:rPr>
              <a:t>formación</a:t>
            </a:r>
            <a:r>
              <a:rPr lang="en-US" sz="3600" b="1" dirty="0" smtClean="0">
                <a:solidFill>
                  <a:srgbClr val="002060"/>
                </a:solidFill>
              </a:rPr>
              <a:t> </a:t>
            </a:r>
            <a:r>
              <a:rPr lang="en-US" sz="3600" b="1" dirty="0" err="1" smtClean="0">
                <a:solidFill>
                  <a:srgbClr val="002060"/>
                </a:solidFill>
              </a:rPr>
              <a:t>Universitaria</a:t>
            </a:r>
            <a:r>
              <a:rPr lang="en-US" sz="3600" b="1" dirty="0" smtClean="0">
                <a:solidFill>
                  <a:srgbClr val="002060"/>
                </a:solidFill>
              </a:rPr>
              <a:t> del Profesional de la </a:t>
            </a:r>
            <a:r>
              <a:rPr lang="en-US" sz="3600" b="1" dirty="0" err="1" smtClean="0">
                <a:solidFill>
                  <a:srgbClr val="002060"/>
                </a:solidFill>
              </a:rPr>
              <a:t>Educación</a:t>
            </a:r>
            <a:endParaRPr lang="en-US" sz="3600" b="1" dirty="0">
              <a:solidFill>
                <a:srgbClr val="002060"/>
              </a:solidFill>
            </a:endParaRPr>
          </a:p>
        </p:txBody>
      </p:sp>
      <p:sp>
        <p:nvSpPr>
          <p:cNvPr id="3" name="Subtítulo 2"/>
          <p:cNvSpPr>
            <a:spLocks noGrp="1"/>
          </p:cNvSpPr>
          <p:nvPr>
            <p:ph type="subTitle" idx="1"/>
          </p:nvPr>
        </p:nvSpPr>
        <p:spPr>
          <a:xfrm>
            <a:off x="1349752" y="10182226"/>
            <a:ext cx="19079613" cy="1657350"/>
          </a:xfrm>
        </p:spPr>
        <p:txBody>
          <a:bodyPr>
            <a:noAutofit/>
          </a:bodyPr>
          <a:lstStyle/>
          <a:p>
            <a:pPr algn="just"/>
            <a:r>
              <a:rPr lang="es-CU" sz="1800" dirty="0"/>
              <a:t>El estado actual de la ciencia y la técnica, caracterizado por su desarrollo vertiginoso y por el enorme caudal de conocimientos acumulados por los hombres en su desarrollo histórico – social, exige a la educación un extraordinario reto: la preparación de las nuevas generaciones para que puedan vivir en un mundo en el que la instrucción científica evoluciona con gran rapidez y se requiere de hombres plenos y preparados. </a:t>
            </a:r>
            <a:r>
              <a:rPr lang="es-CU" sz="1800" dirty="0" smtClean="0"/>
              <a:t>Como Objetivo: </a:t>
            </a:r>
            <a:r>
              <a:rPr lang="es-CU" sz="1800" dirty="0" smtClean="0"/>
              <a:t>Elaborar actividades </a:t>
            </a:r>
            <a:r>
              <a:rPr lang="es-CU" sz="1800" dirty="0"/>
              <a:t>de apreciación teatral desde la formación inicial para favorecer la formación integral en los estudiantes de la carrera Educación Artística.</a:t>
            </a:r>
            <a:endParaRPr lang="en-US" sz="1800" dirty="0"/>
          </a:p>
        </p:txBody>
      </p:sp>
      <p:sp>
        <p:nvSpPr>
          <p:cNvPr id="28" name="Título 1"/>
          <p:cNvSpPr txBox="1">
            <a:spLocks/>
          </p:cNvSpPr>
          <p:nvPr/>
        </p:nvSpPr>
        <p:spPr>
          <a:xfrm>
            <a:off x="2590800" y="4767943"/>
            <a:ext cx="17722096" cy="1404257"/>
          </a:xfrm>
          <a:prstGeom prst="rect">
            <a:avLst/>
          </a:prstGeom>
        </p:spPr>
        <p:txBody>
          <a:bodyPr vert="horz" lIns="91440" tIns="45720" rIns="91440" bIns="45720" rtlCol="0" anchor="b">
            <a:norm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s-ES" sz="3200" dirty="0" smtClean="0"/>
              <a:t> </a:t>
            </a:r>
            <a:r>
              <a:rPr lang="es-ES" sz="3200" dirty="0"/>
              <a:t>APRECIACIÓN TEATRAL EN LA FORMACIÓN INICIAL DEL ICENCIADO EN EDUCACIÓN </a:t>
            </a:r>
            <a:r>
              <a:rPr lang="es-ES" sz="3200" dirty="0" smtClean="0"/>
              <a:t>ARTÍSTICA</a:t>
            </a:r>
          </a:p>
        </p:txBody>
      </p:sp>
      <p:sp>
        <p:nvSpPr>
          <p:cNvPr id="29" name="Text Placeholder 37">
            <a:extLst>
              <a:ext uri="{FF2B5EF4-FFF2-40B4-BE49-F238E27FC236}">
                <a16:creationId xmlns:a16="http://schemas.microsoft.com/office/drawing/2014/main" xmlns="" id="{0F56D88A-4B12-0F47-8D8A-2F1828CAE02A}"/>
              </a:ext>
            </a:extLst>
          </p:cNvPr>
          <p:cNvSpPr txBox="1">
            <a:spLocks/>
          </p:cNvSpPr>
          <p:nvPr/>
        </p:nvSpPr>
        <p:spPr>
          <a:xfrm>
            <a:off x="3111534" y="6677025"/>
            <a:ext cx="15608232" cy="1600744"/>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buNone/>
            </a:pPr>
            <a:r>
              <a:rPr lang="en-US" sz="1800" dirty="0" smtClean="0">
                <a:solidFill>
                  <a:srgbClr val="002060"/>
                </a:solidFill>
              </a:rPr>
              <a:t>Universidad de Las Tunas</a:t>
            </a:r>
          </a:p>
          <a:p>
            <a:pPr marL="0" indent="0" algn="ctr">
              <a:buNone/>
            </a:pPr>
            <a:r>
              <a:rPr lang="en-US" sz="1800" dirty="0" smtClean="0">
                <a:solidFill>
                  <a:srgbClr val="002060"/>
                </a:solidFill>
              </a:rPr>
              <a:t>MES</a:t>
            </a:r>
          </a:p>
          <a:p>
            <a:pPr marL="0" indent="0" algn="ctr">
              <a:buNone/>
            </a:pPr>
            <a:r>
              <a:rPr lang="en-US" sz="2000" dirty="0" err="1" smtClean="0">
                <a:solidFill>
                  <a:srgbClr val="002060"/>
                </a:solidFill>
              </a:rPr>
              <a:t>Autor</a:t>
            </a:r>
            <a:r>
              <a:rPr lang="en-US" sz="2000" dirty="0" smtClean="0">
                <a:solidFill>
                  <a:srgbClr val="002060"/>
                </a:solidFill>
              </a:rPr>
              <a:t>: MSc. Julia </a:t>
            </a:r>
            <a:r>
              <a:rPr lang="en-US" sz="2000" dirty="0" err="1" smtClean="0">
                <a:solidFill>
                  <a:srgbClr val="002060"/>
                </a:solidFill>
              </a:rPr>
              <a:t>María</a:t>
            </a:r>
            <a:r>
              <a:rPr lang="en-US" sz="2000" dirty="0" smtClean="0">
                <a:solidFill>
                  <a:srgbClr val="002060"/>
                </a:solidFill>
              </a:rPr>
              <a:t> </a:t>
            </a:r>
            <a:r>
              <a:rPr lang="en-US" sz="2000" dirty="0" err="1" smtClean="0">
                <a:solidFill>
                  <a:srgbClr val="002060"/>
                </a:solidFill>
              </a:rPr>
              <a:t>Viera</a:t>
            </a:r>
            <a:r>
              <a:rPr lang="en-US" sz="2000" dirty="0" smtClean="0">
                <a:solidFill>
                  <a:srgbClr val="002060"/>
                </a:solidFill>
              </a:rPr>
              <a:t> Pérez</a:t>
            </a:r>
          </a:p>
          <a:p>
            <a:pPr marL="0" indent="0" algn="ctr">
              <a:buNone/>
            </a:pPr>
            <a:r>
              <a:rPr lang="en-US" sz="2000" dirty="0" err="1" smtClean="0">
                <a:solidFill>
                  <a:srgbClr val="002060"/>
                </a:solidFill>
              </a:rPr>
              <a:t>Coautor</a:t>
            </a:r>
            <a:r>
              <a:rPr lang="en-US" sz="2000" dirty="0" smtClean="0">
                <a:solidFill>
                  <a:srgbClr val="002060"/>
                </a:solidFill>
              </a:rPr>
              <a:t>: </a:t>
            </a:r>
            <a:r>
              <a:rPr lang="en-US" sz="2000" dirty="0" err="1" smtClean="0">
                <a:solidFill>
                  <a:srgbClr val="002060"/>
                </a:solidFill>
              </a:rPr>
              <a:t>Lic</a:t>
            </a:r>
            <a:r>
              <a:rPr lang="en-US" sz="2000" dirty="0" smtClean="0">
                <a:solidFill>
                  <a:srgbClr val="002060"/>
                </a:solidFill>
              </a:rPr>
              <a:t>. </a:t>
            </a:r>
            <a:r>
              <a:rPr lang="en-US" sz="2000" dirty="0" err="1" smtClean="0">
                <a:solidFill>
                  <a:srgbClr val="002060"/>
                </a:solidFill>
              </a:rPr>
              <a:t>Yanelys</a:t>
            </a:r>
            <a:r>
              <a:rPr lang="en-US" sz="2000" dirty="0" smtClean="0">
                <a:solidFill>
                  <a:srgbClr val="002060"/>
                </a:solidFill>
              </a:rPr>
              <a:t> </a:t>
            </a:r>
            <a:r>
              <a:rPr lang="en-US" sz="2000" dirty="0" err="1" smtClean="0">
                <a:solidFill>
                  <a:srgbClr val="002060"/>
                </a:solidFill>
              </a:rPr>
              <a:t>Amargo</a:t>
            </a:r>
            <a:endParaRPr lang="en-US" sz="2000" dirty="0">
              <a:solidFill>
                <a:srgbClr val="002060"/>
              </a:solidFill>
            </a:endParaRPr>
          </a:p>
          <a:p>
            <a:pPr marL="0" indent="0" algn="ctr">
              <a:buNone/>
            </a:pPr>
            <a:endParaRPr lang="en-US" sz="3200" dirty="0">
              <a:solidFill>
                <a:srgbClr val="002060"/>
              </a:solidFill>
            </a:endParaRPr>
          </a:p>
        </p:txBody>
      </p:sp>
      <p:sp>
        <p:nvSpPr>
          <p:cNvPr id="31" name="CuadroTexto 30"/>
          <p:cNvSpPr txBox="1"/>
          <p:nvPr/>
        </p:nvSpPr>
        <p:spPr>
          <a:xfrm>
            <a:off x="1285877" y="13370221"/>
            <a:ext cx="19007968" cy="4524315"/>
          </a:xfrm>
          <a:prstGeom prst="rect">
            <a:avLst/>
          </a:prstGeom>
          <a:noFill/>
        </p:spPr>
        <p:txBody>
          <a:bodyPr wrap="square" rtlCol="0">
            <a:spAutoFit/>
          </a:bodyPr>
          <a:lstStyle/>
          <a:p>
            <a:r>
              <a:rPr lang="es-CU" dirty="0" smtClean="0"/>
              <a:t>Estas actividades tienen como características el ser creativas porque en ella tanto la profesora como los estudiantes desarrollan su imaginación creadora, demuestren su habilidad para apreciar artísticamente.</a:t>
            </a:r>
          </a:p>
          <a:p>
            <a:r>
              <a:rPr lang="es-CU" dirty="0" smtClean="0"/>
              <a:t>Se caracteriza por ser sistemáticas porque todas están concatenadas, que no se pueden romper ningún eslabón, y se aplican en forma de sistema, una depende de la otra. </a:t>
            </a:r>
          </a:p>
          <a:p>
            <a:r>
              <a:rPr lang="es-CU" dirty="0" smtClean="0"/>
              <a:t>Son interactivas porque se dan una relación dialéctica estudiante- estudiante, estudiante- profesor.</a:t>
            </a:r>
          </a:p>
          <a:p>
            <a:r>
              <a:rPr lang="es-CU" dirty="0" smtClean="0"/>
              <a:t>Para dades se sigue el criterio de  González (2001) de la cual se asume la siguiente estructura:</a:t>
            </a:r>
          </a:p>
          <a:p>
            <a:r>
              <a:rPr lang="es-CU" dirty="0" smtClean="0"/>
              <a:t>•	Tema</a:t>
            </a:r>
          </a:p>
          <a:p>
            <a:r>
              <a:rPr lang="es-CU" dirty="0" smtClean="0"/>
              <a:t>•	Objetivo</a:t>
            </a:r>
          </a:p>
          <a:p>
            <a:r>
              <a:rPr lang="es-CU" dirty="0" smtClean="0"/>
              <a:t>•	Sugerencias Metodológicas</a:t>
            </a:r>
          </a:p>
          <a:p>
            <a:r>
              <a:rPr lang="es-CU" dirty="0" smtClean="0"/>
              <a:t>•	Forma de evaluación</a:t>
            </a:r>
          </a:p>
          <a:p>
            <a:r>
              <a:rPr lang="es-CU" dirty="0" smtClean="0"/>
              <a:t>El título se selecciona a partir de lo que se pretende realizar en la metodología, el objetivo está elaborado en función de las habilidades propias a desarrollar en cada actividad, representa el propósito que se quiere alcanzar con la aplicación de las actividades  centradas en la Apreciación Teatral. </a:t>
            </a:r>
          </a:p>
          <a:p>
            <a:r>
              <a:rPr lang="es-CU" dirty="0" smtClean="0"/>
              <a:t>Las sugerencias metodológicas explicitan los procedimientos de la actividad para desarrollarla con los estudiantes, al tener en cuenta las acciones para relacionar los tres componentes, lo que facilita desarrollar al máximo las potencialidades de cada estudiante de manera que se convierta también en protagonista de sus propios avances en el aprendizaje.</a:t>
            </a:r>
          </a:p>
          <a:p>
            <a:r>
              <a:rPr lang="es-CU" dirty="0" smtClean="0"/>
              <a:t>La evaluación incide en que los estudiantes se estimulen por los éxitos alcanzados o en caso contrario, hacerlos comprender que no han logrado los avances suficientes, lo que propicia el desarrollo de nuevas estrategias para la comprensión del contenido. Dentro de las formas para evaluar las actividades se consideran: la autoevaluación, la heteroevaluación y la coevaluación, permitiendo así, dar soluciones diversas a las problemáticas que serán consensuadas por la brigada bajo la dirección acertada del profesor. </a:t>
            </a:r>
            <a:endParaRPr lang="es-CU" dirty="0"/>
          </a:p>
        </p:txBody>
      </p:sp>
      <p:sp>
        <p:nvSpPr>
          <p:cNvPr id="38" name="Text Placeholder 28">
            <a:extLst>
              <a:ext uri="{FF2B5EF4-FFF2-40B4-BE49-F238E27FC236}">
                <a16:creationId xmlns:a16="http://schemas.microsoft.com/office/drawing/2014/main" xmlns="" id="{FCB797DF-A438-244B-B34C-CCF348A4370E}"/>
              </a:ext>
            </a:extLst>
          </p:cNvPr>
          <p:cNvSpPr txBox="1">
            <a:spLocks/>
          </p:cNvSpPr>
          <p:nvPr/>
        </p:nvSpPr>
        <p:spPr>
          <a:xfrm>
            <a:off x="5933002" y="21499908"/>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39" name="Text Placeholder 28">
            <a:extLst>
              <a:ext uri="{FF2B5EF4-FFF2-40B4-BE49-F238E27FC236}">
                <a16:creationId xmlns:a16="http://schemas.microsoft.com/office/drawing/2014/main" xmlns="" id="{FCB797DF-A438-244B-B34C-CCF348A4370E}"/>
              </a:ext>
            </a:extLst>
          </p:cNvPr>
          <p:cNvSpPr txBox="1">
            <a:spLocks/>
          </p:cNvSpPr>
          <p:nvPr/>
        </p:nvSpPr>
        <p:spPr>
          <a:xfrm>
            <a:off x="10219013" y="26027834"/>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smtClean="0">
                <a:solidFill>
                  <a:srgbClr val="002060"/>
                </a:solidFill>
              </a:rPr>
              <a:t>AGRADECIMIENTOS</a:t>
            </a:r>
            <a:endParaRPr lang="en-US" b="1" dirty="0">
              <a:solidFill>
                <a:srgbClr val="002060"/>
              </a:solidFill>
            </a:endParaRPr>
          </a:p>
        </p:txBody>
      </p:sp>
      <p:sp>
        <p:nvSpPr>
          <p:cNvPr id="40" name="Rectángulo 39"/>
          <p:cNvSpPr/>
          <p:nvPr/>
        </p:nvSpPr>
        <p:spPr>
          <a:xfrm>
            <a:off x="1181100" y="10067925"/>
            <a:ext cx="19345689" cy="19089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646990" y="1446750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2" name="Rectángulo 41"/>
          <p:cNvSpPr/>
          <p:nvPr/>
        </p:nvSpPr>
        <p:spPr>
          <a:xfrm>
            <a:off x="1181100" y="13211176"/>
            <a:ext cx="19364739" cy="50958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504950" y="19221450"/>
            <a:ext cx="18807945" cy="1438275"/>
          </a:xfrm>
          <a:prstGeom prst="rect">
            <a:avLst/>
          </a:prstGeom>
        </p:spPr>
        <p:txBody>
          <a:bodyPr vert="horz" lIns="91440" tIns="45720" rIns="91440" bIns="45720" rtlCol="0">
            <a:normAutofit fontScale="55000" lnSpcReduction="2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r>
              <a:rPr lang="es-CU" sz="3200" dirty="0"/>
              <a:t>A través de esta investigación se diseñaron  y fundamentaron actividades para la preparación de los estudiantes de la carrera  Educación Artística sobre las potencialidades de la Apreciación Teatral para enfrentar la práctica educativa de forma que se desarrolle la cultura en las educaciones.</a:t>
            </a:r>
          </a:p>
          <a:p>
            <a:pPr algn="just"/>
            <a:r>
              <a:rPr lang="es-CU" sz="3200" dirty="0"/>
              <a:t>Los resultados de los diferentes instrumentos aplicados en la validación práctica de las actividades demuestran que son factibles y efectivos. Contribuyen a orientar adecuadamente a los estudiantes de la carrera de Educación Artística en cómo aprovechar las potencialidades de la apreciación teatral para enfrentar la práctica educativa logrando la preparación teórico-práctica de los  estudiantes en su desempeño profesional.</a:t>
            </a:r>
          </a:p>
          <a:p>
            <a:pPr algn="l"/>
            <a:endParaRPr lang="es-CU" sz="3200" dirty="0"/>
          </a:p>
          <a:p>
            <a:pPr algn="l"/>
            <a:endParaRPr lang="es-CU" sz="3200" dirty="0" err="1"/>
          </a:p>
        </p:txBody>
      </p:sp>
      <p:sp>
        <p:nvSpPr>
          <p:cNvPr id="44" name="Rectángulo 43"/>
          <p:cNvSpPr/>
          <p:nvPr/>
        </p:nvSpPr>
        <p:spPr>
          <a:xfrm>
            <a:off x="1349752" y="18942286"/>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181101" y="22470333"/>
            <a:ext cx="19131796" cy="3409091"/>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r>
              <a:rPr lang="es-CU" sz="1800" dirty="0" smtClean="0"/>
              <a:t>ADDINE </a:t>
            </a:r>
            <a:r>
              <a:rPr lang="es-CU" sz="1800" dirty="0"/>
              <a:t>FERNÁNDEZ, F. La didáctica general y su enseñanza en la Educación Superior Pedagógica. Aportes e impacto. Editorial Pueblo y Educación. La Habana. 2013.</a:t>
            </a:r>
          </a:p>
          <a:p>
            <a:pPr algn="l"/>
            <a:r>
              <a:rPr lang="es-CU" sz="1800" dirty="0"/>
              <a:t>AGUIRRE CAMPOS, G Y BAUZA, BARREDA. B. La educación artística en la formación inicial del licenciado en Educación Primaria desde la apreciación de las artes plásticas. Revista Electrónica “Innovación Tecnológica” del CIGET del CITMA. Las Tunas. Cuba. 2016. ISSN-1025-6504. PNPS-1813.SCPSCT-0406306.</a:t>
            </a:r>
          </a:p>
          <a:p>
            <a:pPr algn="l"/>
            <a:r>
              <a:rPr lang="en-US" sz="3200" dirty="0" smtClean="0"/>
              <a:t> </a:t>
            </a:r>
            <a:r>
              <a:rPr lang="es-CU" sz="1800" dirty="0"/>
              <a:t>MINED Congreso de Pedagogía. La Habana. Cuba  2003GONZÁLEZ SERRA, D. Teoría de la motivación práctica y profesional. Editorial Pueblo y Educación. La Habana. 2001.</a:t>
            </a:r>
            <a:endParaRPr lang="en-US" sz="1800" dirty="0"/>
          </a:p>
        </p:txBody>
      </p:sp>
      <p:sp>
        <p:nvSpPr>
          <p:cNvPr id="46" name="Rectángulo 45"/>
          <p:cNvSpPr/>
          <p:nvPr/>
        </p:nvSpPr>
        <p:spPr>
          <a:xfrm>
            <a:off x="1297571" y="22470333"/>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xmlns="" id="{FCB797DF-A438-244B-B34C-CCF348A4370E}"/>
              </a:ext>
            </a:extLst>
          </p:cNvPr>
          <p:cNvSpPr txBox="1">
            <a:spLocks/>
          </p:cNvSpPr>
          <p:nvPr/>
        </p:nvSpPr>
        <p:spPr>
          <a:xfrm>
            <a:off x="6238875" y="18192750"/>
            <a:ext cx="10259914" cy="866775"/>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xmlns="" id="{FCB797DF-A438-244B-B34C-CCF348A4370E}"/>
              </a:ext>
            </a:extLst>
          </p:cNvPr>
          <p:cNvSpPr txBox="1">
            <a:spLocks/>
          </p:cNvSpPr>
          <p:nvPr/>
        </p:nvSpPr>
        <p:spPr>
          <a:xfrm>
            <a:off x="5933001" y="12573990"/>
            <a:ext cx="10093882" cy="51435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xmlns="" id="{FCB797DF-A438-244B-B34C-CCF348A4370E}"/>
              </a:ext>
            </a:extLst>
          </p:cNvPr>
          <p:cNvSpPr txBox="1">
            <a:spLocks/>
          </p:cNvSpPr>
          <p:nvPr/>
        </p:nvSpPr>
        <p:spPr>
          <a:xfrm>
            <a:off x="1226554" y="9363075"/>
            <a:ext cx="19040889" cy="81915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514350" indent="-514350">
              <a:buAutoNum type="arabicPeriod"/>
            </a:pPr>
            <a:r>
              <a:rPr lang="en-US" sz="2800" b="1" dirty="0" err="1" smtClean="0">
                <a:solidFill>
                  <a:srgbClr val="002060"/>
                </a:solidFill>
              </a:rPr>
              <a:t>Introducción</a:t>
            </a:r>
            <a:r>
              <a:rPr lang="en-US" sz="2800" b="1" dirty="0" smtClean="0">
                <a:solidFill>
                  <a:srgbClr val="002060"/>
                </a:solidFill>
              </a:rPr>
              <a:t>. (</a:t>
            </a:r>
            <a:r>
              <a:rPr lang="en-US" sz="2800" b="1" dirty="0" err="1" smtClean="0">
                <a:solidFill>
                  <a:srgbClr val="002060"/>
                </a:solidFill>
              </a:rPr>
              <a:t>Objetivos</a:t>
            </a:r>
            <a:r>
              <a:rPr lang="en-US" sz="2800" b="1" dirty="0" smtClean="0">
                <a:solidFill>
                  <a:srgbClr val="002060"/>
                </a:solidFill>
              </a:rPr>
              <a:t>)</a:t>
            </a:r>
            <a:endParaRPr lang="es-CU" sz="1800" dirty="0" smtClean="0">
              <a:solidFill>
                <a:srgbClr val="002060"/>
              </a:solidFill>
            </a:endParaRPr>
          </a:p>
          <a:p>
            <a:r>
              <a:rPr lang="en-US" b="1" dirty="0" smtClean="0">
                <a:solidFill>
                  <a:srgbClr val="002060"/>
                </a:solidFill>
              </a:rPr>
              <a:t> </a:t>
            </a:r>
            <a:endParaRPr lang="en-US" b="1" dirty="0">
              <a:solidFill>
                <a:srgbClr val="002060"/>
              </a:solidFill>
            </a:endParaRPr>
          </a:p>
        </p:txBody>
      </p:sp>
      <p:sp>
        <p:nvSpPr>
          <p:cNvPr id="54" name="Subtítulo 2"/>
          <p:cNvSpPr txBox="1">
            <a:spLocks/>
          </p:cNvSpPr>
          <p:nvPr/>
        </p:nvSpPr>
        <p:spPr>
          <a:xfrm>
            <a:off x="1181100" y="26675947"/>
            <a:ext cx="1913179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r>
              <a:rPr lang="en-US" sz="2800" dirty="0" smtClean="0"/>
              <a:t>A la </a:t>
            </a:r>
            <a:r>
              <a:rPr lang="en-US" sz="2800" dirty="0" err="1" smtClean="0"/>
              <a:t>Comisión</a:t>
            </a:r>
            <a:r>
              <a:rPr lang="en-US" sz="2800" dirty="0" smtClean="0"/>
              <a:t> del </a:t>
            </a:r>
            <a:r>
              <a:rPr lang="en-US" sz="2800" dirty="0" err="1" smtClean="0"/>
              <a:t>Congreso</a:t>
            </a:r>
            <a:r>
              <a:rPr lang="en-US" sz="2800" dirty="0" smtClean="0"/>
              <a:t> Universidad </a:t>
            </a:r>
            <a:r>
              <a:rPr lang="en-US" sz="2800" dirty="0" smtClean="0"/>
              <a:t>2022, </a:t>
            </a:r>
            <a:r>
              <a:rPr lang="en-US" sz="2800" dirty="0" err="1" smtClean="0"/>
              <a:t>por</a:t>
            </a:r>
            <a:r>
              <a:rPr lang="en-US" sz="2800" dirty="0" smtClean="0"/>
              <a:t> la </a:t>
            </a:r>
            <a:r>
              <a:rPr lang="en-US" sz="2800" dirty="0" err="1" smtClean="0"/>
              <a:t>confianza</a:t>
            </a:r>
            <a:r>
              <a:rPr lang="en-US" sz="2800" dirty="0" smtClean="0"/>
              <a:t> y </a:t>
            </a:r>
            <a:r>
              <a:rPr lang="en-US" sz="2800" dirty="0" err="1" smtClean="0"/>
              <a:t>dedicación</a:t>
            </a:r>
            <a:r>
              <a:rPr lang="en-US" sz="2800" dirty="0" smtClean="0"/>
              <a:t> </a:t>
            </a:r>
            <a:r>
              <a:rPr lang="en-US" sz="2800" dirty="0" err="1" smtClean="0"/>
              <a:t>para</a:t>
            </a:r>
            <a:r>
              <a:rPr lang="en-US" sz="2800" dirty="0" smtClean="0"/>
              <a:t> la </a:t>
            </a:r>
            <a:r>
              <a:rPr lang="en-US" sz="2800" dirty="0" err="1" smtClean="0"/>
              <a:t>presentación</a:t>
            </a:r>
            <a:r>
              <a:rPr lang="en-US" sz="2800" dirty="0" smtClean="0"/>
              <a:t> del </a:t>
            </a:r>
            <a:r>
              <a:rPr lang="en-US" sz="2800" dirty="0" err="1" smtClean="0"/>
              <a:t>trabajo</a:t>
            </a:r>
            <a:r>
              <a:rPr lang="en-US" sz="2800" dirty="0" smtClean="0"/>
              <a:t>.</a:t>
            </a:r>
            <a:endParaRPr lang="en-US" sz="2800" dirty="0"/>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174</TotalTime>
  <Words>494</Words>
  <Application>Microsoft Office PowerPoint</Application>
  <PresentationFormat>Personalizado</PresentationFormat>
  <Paragraphs>30</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IXTaller Internacional sobre la formación Universitaria del Profesional de la Educación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Ayan</cp:lastModifiedBy>
  <cp:revision>18</cp:revision>
  <dcterms:created xsi:type="dcterms:W3CDTF">2021-12-21T16:45:31Z</dcterms:created>
  <dcterms:modified xsi:type="dcterms:W3CDTF">2022-01-21T17:51:06Z</dcterms:modified>
</cp:coreProperties>
</file>