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93" autoAdjust="0"/>
    <p:restoredTop sz="94660"/>
  </p:normalViewPr>
  <p:slideViewPr>
    <p:cSldViewPr snapToGrid="0">
      <p:cViewPr>
        <p:scale>
          <a:sx n="39" d="100"/>
          <a:sy n="39" d="100"/>
        </p:scale>
        <p:origin x="-756" y="1344"/>
      </p:cViewPr>
      <p:guideLst>
        <p:guide orient="horz" pos="10318"/>
        <p:guide pos="6916"/>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pPr/>
              <a:t>1/20/2022</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pPr/>
              <a:t>‹Nº›</a:t>
            </a:fld>
            <a:endParaRPr lang="en-US" dirty="0"/>
          </a:p>
        </p:txBody>
      </p:sp>
    </p:spTree>
    <p:extLst>
      <p:ext uri="{BB962C8B-B14F-4D97-AF65-F5344CB8AC3E}">
        <p14:creationId xmlns=""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n 52"/>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7647177"/>
            <a:ext cx="21959888" cy="40406827"/>
          </a:xfrm>
          <a:prstGeom prst="rect">
            <a:avLst/>
          </a:prstGeom>
        </p:spPr>
      </p:pic>
      <p:sp>
        <p:nvSpPr>
          <p:cNvPr id="2" name="Título 1"/>
          <p:cNvSpPr>
            <a:spLocks noGrp="1"/>
          </p:cNvSpPr>
          <p:nvPr>
            <p:ph type="ctrTitle"/>
          </p:nvPr>
        </p:nvSpPr>
        <p:spPr>
          <a:xfrm>
            <a:off x="2614246" y="-557103"/>
            <a:ext cx="17722096" cy="1114206"/>
          </a:xfrm>
        </p:spPr>
        <p:txBody>
          <a:bodyPr>
            <a:noAutofit/>
          </a:bodyPr>
          <a:lstStyle/>
          <a:p>
            <a:r>
              <a:rPr lang="es-ES" sz="4800" dirty="0" smtClean="0">
                <a:latin typeface="+mn-lt"/>
                <a:cs typeface="Arial" pitchFamily="34" charset="0"/>
              </a:rPr>
              <a:t>IV Formación de profesionales competentes desde una perspectiva inclusiva y equitativa, por un desarrollo sostenible </a:t>
            </a:r>
            <a:endParaRPr lang="en-US" sz="4800" b="1" dirty="0">
              <a:solidFill>
                <a:srgbClr val="002060"/>
              </a:solidFill>
              <a:latin typeface="+mn-lt"/>
              <a:cs typeface="Arial" pitchFamily="34" charset="0"/>
            </a:endParaRPr>
          </a:p>
        </p:txBody>
      </p:sp>
      <p:sp>
        <p:nvSpPr>
          <p:cNvPr id="3" name="Subtítulo 2"/>
          <p:cNvSpPr>
            <a:spLocks noGrp="1"/>
          </p:cNvSpPr>
          <p:nvPr>
            <p:ph type="subTitle" idx="1"/>
          </p:nvPr>
        </p:nvSpPr>
        <p:spPr>
          <a:xfrm>
            <a:off x="1992923" y="6635262"/>
            <a:ext cx="18882679" cy="1383322"/>
          </a:xfrm>
        </p:spPr>
        <p:txBody>
          <a:bodyPr>
            <a:noAutofit/>
          </a:bodyPr>
          <a:lstStyle/>
          <a:p>
            <a:r>
              <a:rPr lang="en-US" sz="3200" dirty="0" smtClean="0"/>
              <a:t> </a:t>
            </a:r>
            <a:r>
              <a:rPr lang="es-ES" sz="3200" dirty="0" smtClean="0"/>
              <a:t>Proponer un sistema de acciones para el desarrollo de habilidades del pensamiento científico en los estudiantes de la carrera Educación Especial para la atención a la diversidad con una mirada inclusiva. </a:t>
            </a:r>
            <a:endParaRPr lang="en-US" sz="3200" dirty="0"/>
          </a:p>
        </p:txBody>
      </p:sp>
      <p:sp>
        <p:nvSpPr>
          <p:cNvPr id="28" name="Título 1"/>
          <p:cNvSpPr txBox="1">
            <a:spLocks/>
          </p:cNvSpPr>
          <p:nvPr/>
        </p:nvSpPr>
        <p:spPr>
          <a:xfrm>
            <a:off x="2614247" y="1266093"/>
            <a:ext cx="17722096" cy="1312986"/>
          </a:xfrm>
          <a:prstGeom prst="rect">
            <a:avLst/>
          </a:prstGeom>
        </p:spPr>
        <p:txBody>
          <a:bodyPr vert="horz" lIns="91440" tIns="45720" rIns="91440" bIns="45720" rtlCol="0" anchor="b">
            <a:noAutofit/>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r>
              <a:rPr lang="es-ES" sz="5000" dirty="0" smtClean="0"/>
              <a:t>EL DESARROLLO DE HABILIDADES EN LOS ESTUDIANTES PARA LA ATENCIÓN A LA DIVERSIDAD</a:t>
            </a:r>
            <a:endParaRPr lang="en-US" sz="5000" dirty="0">
              <a:solidFill>
                <a:srgbClr val="002060"/>
              </a:solidFill>
            </a:endParaRPr>
          </a:p>
        </p:txBody>
      </p:sp>
      <p:sp>
        <p:nvSpPr>
          <p:cNvPr id="29" name="Text Placeholder 37">
            <a:extLst>
              <a:ext uri="{FF2B5EF4-FFF2-40B4-BE49-F238E27FC236}">
                <a16:creationId xmlns="" xmlns:a16="http://schemas.microsoft.com/office/drawing/2014/main" id="{0F56D88A-4B12-0F47-8D8A-2F1828CAE02A}"/>
              </a:ext>
            </a:extLst>
          </p:cNvPr>
          <p:cNvSpPr txBox="1">
            <a:spLocks/>
          </p:cNvSpPr>
          <p:nvPr/>
        </p:nvSpPr>
        <p:spPr>
          <a:xfrm>
            <a:off x="3597857" y="2790091"/>
            <a:ext cx="15608232" cy="1746456"/>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ctr">
              <a:buNone/>
            </a:pPr>
            <a:r>
              <a:rPr lang="es-ES" sz="4000" dirty="0" err="1" smtClean="0">
                <a:cs typeface="Arial" pitchFamily="34" charset="0"/>
              </a:rPr>
              <a:t>MSc.</a:t>
            </a:r>
            <a:r>
              <a:rPr lang="es-ES" sz="4000" dirty="0" smtClean="0">
                <a:cs typeface="Arial" pitchFamily="34" charset="0"/>
              </a:rPr>
              <a:t> </a:t>
            </a:r>
            <a:r>
              <a:rPr lang="es-ES" sz="4000" dirty="0" err="1" smtClean="0">
                <a:cs typeface="Arial" pitchFamily="34" charset="0"/>
              </a:rPr>
              <a:t>Mislady</a:t>
            </a:r>
            <a:r>
              <a:rPr lang="es-ES" sz="4000" dirty="0" smtClean="0">
                <a:cs typeface="Arial" pitchFamily="34" charset="0"/>
              </a:rPr>
              <a:t> </a:t>
            </a:r>
            <a:r>
              <a:rPr lang="es-ES" sz="4000" dirty="0" err="1" smtClean="0">
                <a:cs typeface="Arial" pitchFamily="34" charset="0"/>
              </a:rPr>
              <a:t>Cartaya</a:t>
            </a:r>
            <a:r>
              <a:rPr lang="es-ES" sz="4000" dirty="0" smtClean="0">
                <a:cs typeface="Arial" pitchFamily="34" charset="0"/>
              </a:rPr>
              <a:t>-Zamora </a:t>
            </a:r>
          </a:p>
          <a:p>
            <a:pPr marL="0" indent="0" algn="ctr">
              <a:buNone/>
            </a:pPr>
            <a:r>
              <a:rPr lang="es-ES" sz="4000" dirty="0" smtClean="0">
                <a:cs typeface="Arial" pitchFamily="34" charset="0"/>
              </a:rPr>
              <a:t>Dr. C. </a:t>
            </a:r>
            <a:r>
              <a:rPr lang="es-ES" sz="4000" dirty="0" err="1" smtClean="0">
                <a:cs typeface="Arial" pitchFamily="34" charset="0"/>
              </a:rPr>
              <a:t>Yaersy</a:t>
            </a:r>
            <a:r>
              <a:rPr lang="es-ES" sz="4000" dirty="0" smtClean="0">
                <a:cs typeface="Arial" pitchFamily="34" charset="0"/>
              </a:rPr>
              <a:t> Díaz-Echevarría</a:t>
            </a:r>
          </a:p>
          <a:p>
            <a:pPr marL="0" indent="0" algn="ctr">
              <a:buNone/>
            </a:pPr>
            <a:r>
              <a:rPr lang="es-ES" sz="4000" dirty="0" smtClean="0">
                <a:cs typeface="Arial" pitchFamily="34" charset="0"/>
              </a:rPr>
              <a:t> Dr. C. </a:t>
            </a:r>
            <a:r>
              <a:rPr lang="es-ES" sz="4000" dirty="0" err="1" smtClean="0">
                <a:cs typeface="Arial" pitchFamily="34" charset="0"/>
              </a:rPr>
              <a:t>Katina</a:t>
            </a:r>
            <a:r>
              <a:rPr lang="es-ES" sz="4000" dirty="0" smtClean="0">
                <a:cs typeface="Arial" pitchFamily="34" charset="0"/>
              </a:rPr>
              <a:t> Sosa-Piñeiro</a:t>
            </a:r>
            <a:endParaRPr lang="en-US" sz="4000" dirty="0">
              <a:solidFill>
                <a:srgbClr val="002060"/>
              </a:solidFill>
              <a:cs typeface="Arial" pitchFamily="34" charset="0"/>
            </a:endParaRPr>
          </a:p>
        </p:txBody>
      </p:sp>
      <p:sp>
        <p:nvSpPr>
          <p:cNvPr id="31" name="CuadroTexto 30"/>
          <p:cNvSpPr txBox="1"/>
          <p:nvPr/>
        </p:nvSpPr>
        <p:spPr>
          <a:xfrm>
            <a:off x="2590800" y="14287500"/>
            <a:ext cx="16649700" cy="2628900"/>
          </a:xfrm>
          <a:prstGeom prst="rect">
            <a:avLst/>
          </a:prstGeom>
          <a:noFill/>
        </p:spPr>
        <p:txBody>
          <a:bodyPr wrap="square" rtlCol="0">
            <a:spAutoFit/>
          </a:bodyPr>
          <a:lstStyle/>
          <a:p>
            <a:endParaRPr lang="en-US" dirty="0"/>
          </a:p>
        </p:txBody>
      </p:sp>
      <p:sp>
        <p:nvSpPr>
          <p:cNvPr id="38" name="Text Placeholder 28">
            <a:extLst>
              <a:ext uri="{FF2B5EF4-FFF2-40B4-BE49-F238E27FC236}">
                <a16:creationId xmlns="" xmlns:a16="http://schemas.microsoft.com/office/drawing/2014/main" id="{FCB797DF-A438-244B-B34C-CCF348A4370E}"/>
              </a:ext>
            </a:extLst>
          </p:cNvPr>
          <p:cNvSpPr txBox="1">
            <a:spLocks/>
          </p:cNvSpPr>
          <p:nvPr/>
        </p:nvSpPr>
        <p:spPr>
          <a:xfrm>
            <a:off x="5978768" y="18710031"/>
            <a:ext cx="10071561" cy="656491"/>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4. </a:t>
            </a:r>
            <a:r>
              <a:rPr lang="en-US" b="1" dirty="0">
                <a:solidFill>
                  <a:srgbClr val="002060"/>
                </a:solidFill>
              </a:rPr>
              <a:t>REFERENCIAS </a:t>
            </a:r>
            <a:r>
              <a:rPr lang="en-US" b="1" dirty="0" smtClean="0">
                <a:solidFill>
                  <a:srgbClr val="002060"/>
                </a:solidFill>
              </a:rPr>
              <a:t>BIBLIOGRÁFICAS</a:t>
            </a:r>
            <a:endParaRPr lang="en-US" b="1" dirty="0">
              <a:solidFill>
                <a:srgbClr val="002060"/>
              </a:solidFill>
            </a:endParaRPr>
          </a:p>
        </p:txBody>
      </p:sp>
      <p:sp>
        <p:nvSpPr>
          <p:cNvPr id="39" name="Text Placeholder 28">
            <a:extLst>
              <a:ext uri="{FF2B5EF4-FFF2-40B4-BE49-F238E27FC236}">
                <a16:creationId xmlns="" xmlns:a16="http://schemas.microsoft.com/office/drawing/2014/main" id="{FCB797DF-A438-244B-B34C-CCF348A4370E}"/>
              </a:ext>
            </a:extLst>
          </p:cNvPr>
          <p:cNvSpPr txBox="1">
            <a:spLocks/>
          </p:cNvSpPr>
          <p:nvPr/>
        </p:nvSpPr>
        <p:spPr>
          <a:xfrm>
            <a:off x="10714046" y="22800852"/>
            <a:ext cx="10093882" cy="562706"/>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b="1" dirty="0" smtClean="0">
                <a:solidFill>
                  <a:srgbClr val="002060"/>
                </a:solidFill>
              </a:rPr>
              <a:t>AGRADECIMIENTOS</a:t>
            </a:r>
            <a:endParaRPr lang="en-US" b="1" dirty="0">
              <a:solidFill>
                <a:srgbClr val="002060"/>
              </a:solidFill>
            </a:endParaRPr>
          </a:p>
        </p:txBody>
      </p:sp>
      <p:sp>
        <p:nvSpPr>
          <p:cNvPr id="40" name="Rectángulo 39"/>
          <p:cNvSpPr/>
          <p:nvPr/>
        </p:nvSpPr>
        <p:spPr>
          <a:xfrm>
            <a:off x="1790700" y="6541477"/>
            <a:ext cx="19131795" cy="1828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2092468" y="9472246"/>
            <a:ext cx="18399472" cy="2625969"/>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lnSpc>
                <a:spcPct val="100000"/>
              </a:lnSpc>
              <a:spcBef>
                <a:spcPts val="600"/>
              </a:spcBef>
            </a:pPr>
            <a:r>
              <a:rPr lang="es-ES" sz="2400" kern="600" dirty="0" smtClean="0"/>
              <a:t>Las habilidades de pensamiento científico son las capacidades que permiten usar el conocimiento científico para responder adecuadamente a las diferentes problemáticas del entorno. Es indispensable para el desarrollo de las habilidades del pensamiento científico que los estudiantes conozcan la importancia de investigar cómo solucionar problemas en la práctica y aprendan a procesar información de variadas fuentes, utilizando métodos, procedimientos e instrumentos científicos y las tecnologías de la información y la comunicación.</a:t>
            </a:r>
          </a:p>
          <a:p>
            <a:pPr algn="just">
              <a:lnSpc>
                <a:spcPct val="100000"/>
              </a:lnSpc>
              <a:spcBef>
                <a:spcPts val="600"/>
              </a:spcBef>
            </a:pPr>
            <a:r>
              <a:rPr lang="es-ES" sz="2400" kern="600" dirty="0" smtClean="0"/>
              <a:t>Se realizó un  diagnóstico del estado del desarrollo de las habilidades del pensamiento científico a los estudiantes de segundo año de la carrera  Educación Especial y  para ello se utilizó el </a:t>
            </a:r>
            <a:r>
              <a:rPr lang="es-ES" sz="2400" kern="600" dirty="0" smtClean="0"/>
              <a:t>método analítico-sintético</a:t>
            </a:r>
            <a:r>
              <a:rPr lang="es-ES" sz="2400" kern="600" dirty="0" smtClean="0"/>
              <a:t>, y se aplicaron técnicas tales como, la guía de observación a </a:t>
            </a:r>
            <a:r>
              <a:rPr lang="es-ES" sz="2400" kern="600" dirty="0" smtClean="0"/>
              <a:t>clases, </a:t>
            </a:r>
            <a:r>
              <a:rPr lang="es-ES" sz="2400" kern="600" dirty="0" smtClean="0"/>
              <a:t>la entrevista, encuesta a los estudiantes de la carrera </a:t>
            </a:r>
            <a:r>
              <a:rPr lang="es-ES" sz="2400" kern="600" dirty="0" smtClean="0"/>
              <a:t>Licenciatura en </a:t>
            </a:r>
            <a:r>
              <a:rPr lang="es-ES" sz="2400" kern="600" dirty="0" smtClean="0"/>
              <a:t>Educación </a:t>
            </a:r>
            <a:r>
              <a:rPr lang="es-ES" sz="2400" kern="600" dirty="0" smtClean="0"/>
              <a:t>Especial </a:t>
            </a:r>
            <a:r>
              <a:rPr lang="es-ES" sz="2400" kern="600" dirty="0" smtClean="0"/>
              <a:t>constatándose dificultades </a:t>
            </a:r>
            <a:r>
              <a:rPr lang="es-ES" sz="2400" kern="600" dirty="0" smtClean="0"/>
              <a:t>en las habilidades de procesamiento de la información científica.</a:t>
            </a:r>
          </a:p>
          <a:p>
            <a:pPr lvl="0" algn="just">
              <a:lnSpc>
                <a:spcPct val="100000"/>
              </a:lnSpc>
              <a:spcBef>
                <a:spcPts val="600"/>
              </a:spcBef>
            </a:pPr>
            <a:r>
              <a:rPr lang="es-ES" sz="2400" kern="600" dirty="0" smtClean="0"/>
              <a:t>A partir de los resultados del diagnóstico se diseñó un sistema de acciones el cual está compuesto por nueve acciones novedosas interdisciplinarias para ser implementadas en la estrategia educativa del segundo años, dirigidas a que los estudiantes desarrollen habilidades en el p</a:t>
            </a:r>
            <a:r>
              <a:rPr lang="es-ES" sz="2400" dirty="0" smtClean="0"/>
              <a:t>rocesamiento de información de variadas fuentes sobre el objeto de estudio, utilizando métodos, procedimientos e instrumentos científicos, con un manejo adecuado de las tecnologías de la información y </a:t>
            </a:r>
            <a:r>
              <a:rPr lang="es-ES" sz="2400" smtClean="0"/>
              <a:t>la </a:t>
            </a:r>
            <a:r>
              <a:rPr lang="es-ES" sz="2400" smtClean="0"/>
              <a:t>comunicación</a:t>
            </a:r>
            <a:r>
              <a:rPr lang="es-ES" sz="2400" kern="600" smtClean="0"/>
              <a:t>, </a:t>
            </a:r>
            <a:r>
              <a:rPr lang="es-ES" sz="2400" kern="600" dirty="0" smtClean="0"/>
              <a:t>para lo cual se utilizó el método enfoque de sistema. Este método permitió relacionar dialécticamente las acciones y establecer vínculos de dependencia y etapas sucesivas desde la forma más simple a la más compleja.</a:t>
            </a:r>
          </a:p>
          <a:p>
            <a:pPr algn="just">
              <a:lnSpc>
                <a:spcPct val="100000"/>
              </a:lnSpc>
              <a:spcBef>
                <a:spcPts val="600"/>
              </a:spcBef>
            </a:pPr>
            <a:r>
              <a:rPr lang="es-ES" sz="2400" kern="600" dirty="0" smtClean="0"/>
              <a:t> El sistema de acciones para desarrollar las habilidades del pensamiento científico fue sometido al método consulta de especialistas, para evaluar su calidad. Los cuales valoraron de adecuada la significación de la propuesta dirigida al desarrollo de habilidades del pensamiento científico en los estudiantes de la carrera Educación </a:t>
            </a:r>
            <a:r>
              <a:rPr lang="es-ES" sz="2400" kern="600" dirty="0" smtClean="0"/>
              <a:t>Especial, </a:t>
            </a:r>
            <a:r>
              <a:rPr lang="es-ES" sz="2400" kern="600" dirty="0" smtClean="0"/>
              <a:t>expresaron que es una prioridad la estimulación de esta área que tiene una significación extraordinaria en la formación de profesionales competentes de la Educación Especial.</a:t>
            </a:r>
            <a:endParaRPr lang="en-US" sz="2400" kern="600" dirty="0"/>
          </a:p>
        </p:txBody>
      </p:sp>
      <p:sp>
        <p:nvSpPr>
          <p:cNvPr id="42" name="Rectángulo 41"/>
          <p:cNvSpPr/>
          <p:nvPr/>
        </p:nvSpPr>
        <p:spPr>
          <a:xfrm>
            <a:off x="1524001" y="9214339"/>
            <a:ext cx="19164033" cy="68988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1646990" y="19208687"/>
            <a:ext cx="18665905" cy="854419"/>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endParaRPr lang="en-US" sz="2400" dirty="0"/>
          </a:p>
        </p:txBody>
      </p:sp>
      <p:sp>
        <p:nvSpPr>
          <p:cNvPr id="44" name="Rectángulo 43"/>
          <p:cNvSpPr/>
          <p:nvPr/>
        </p:nvSpPr>
        <p:spPr>
          <a:xfrm>
            <a:off x="1547446" y="16951571"/>
            <a:ext cx="19272739" cy="168812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ángulo 45"/>
          <p:cNvSpPr/>
          <p:nvPr/>
        </p:nvSpPr>
        <p:spPr>
          <a:xfrm>
            <a:off x="1617784" y="19366523"/>
            <a:ext cx="19187481" cy="281353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 xmlns:a16="http://schemas.microsoft.com/office/drawing/2014/main" id="{FCB797DF-A438-244B-B34C-CCF348A4370E}"/>
              </a:ext>
            </a:extLst>
          </p:cNvPr>
          <p:cNvSpPr txBox="1">
            <a:spLocks/>
          </p:cNvSpPr>
          <p:nvPr/>
        </p:nvSpPr>
        <p:spPr>
          <a:xfrm>
            <a:off x="5839218" y="16107508"/>
            <a:ext cx="10093882" cy="656492"/>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3. CONCLUSIONES</a:t>
            </a:r>
            <a:endParaRPr lang="en-US" b="1" dirty="0">
              <a:solidFill>
                <a:srgbClr val="002060"/>
              </a:solidFill>
            </a:endParaRPr>
          </a:p>
        </p:txBody>
      </p:sp>
      <p:sp>
        <p:nvSpPr>
          <p:cNvPr id="50" name="Text Placeholder 28">
            <a:extLst>
              <a:ext uri="{FF2B5EF4-FFF2-40B4-BE49-F238E27FC236}">
                <a16:creationId xmlns="" xmlns:a16="http://schemas.microsoft.com/office/drawing/2014/main" id="{FCB797DF-A438-244B-B34C-CCF348A4370E}"/>
              </a:ext>
            </a:extLst>
          </p:cNvPr>
          <p:cNvSpPr txBox="1">
            <a:spLocks/>
          </p:cNvSpPr>
          <p:nvPr/>
        </p:nvSpPr>
        <p:spPr>
          <a:xfrm>
            <a:off x="6073678" y="8464063"/>
            <a:ext cx="10093882" cy="820616"/>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4" name="Subtítulo 2"/>
          <p:cNvSpPr txBox="1">
            <a:spLocks/>
          </p:cNvSpPr>
          <p:nvPr/>
        </p:nvSpPr>
        <p:spPr>
          <a:xfrm>
            <a:off x="1839723" y="23319331"/>
            <a:ext cx="19131795" cy="98473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r"/>
            <a:r>
              <a:rPr lang="en-US" sz="2800" dirty="0" smtClean="0"/>
              <a:t>Muchas Gracias</a:t>
            </a:r>
            <a:endParaRPr lang="en-US" sz="2800" dirty="0"/>
          </a:p>
        </p:txBody>
      </p:sp>
      <p:sp>
        <p:nvSpPr>
          <p:cNvPr id="20" name="Text Placeholder 28">
            <a:extLst>
              <a:ext uri="{FF2B5EF4-FFF2-40B4-BE49-F238E27FC236}">
                <a16:creationId xmlns="" xmlns:a16="http://schemas.microsoft.com/office/drawing/2014/main" id="{FCB797DF-A438-244B-B34C-CCF348A4370E}"/>
              </a:ext>
            </a:extLst>
          </p:cNvPr>
          <p:cNvSpPr txBox="1">
            <a:spLocks/>
          </p:cNvSpPr>
          <p:nvPr/>
        </p:nvSpPr>
        <p:spPr>
          <a:xfrm>
            <a:off x="6103171" y="5485570"/>
            <a:ext cx="10093882" cy="122003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p>
        </p:txBody>
      </p:sp>
      <p:sp>
        <p:nvSpPr>
          <p:cNvPr id="22" name="21 Rectángulo"/>
          <p:cNvSpPr/>
          <p:nvPr/>
        </p:nvSpPr>
        <p:spPr>
          <a:xfrm>
            <a:off x="1969478" y="17162584"/>
            <a:ext cx="18639692" cy="1200329"/>
          </a:xfrm>
          <a:prstGeom prst="rect">
            <a:avLst/>
          </a:prstGeom>
        </p:spPr>
        <p:txBody>
          <a:bodyPr wrap="square">
            <a:spAutoFit/>
          </a:bodyPr>
          <a:lstStyle/>
          <a:p>
            <a:pPr algn="just"/>
            <a:r>
              <a:rPr lang="es-ES" sz="2400" dirty="0" smtClean="0"/>
              <a:t>Las acciones diseñadas para desarrollar las habilidades del pensamiento científico en los estudiantes de la carrera Educación Especial partieron del establecimiento de relaciones interdisciplinarias entre las asignaturas del colectivo pedagógico de año y pueden ser una vía para solucionar las insuficiencias que presentan los estudiantes para el procesamiento de la información de variadas fuentes sobre el objeto de estudio de la profesión. </a:t>
            </a:r>
            <a:endParaRPr lang="es-ES" sz="2400" dirty="0"/>
          </a:p>
        </p:txBody>
      </p:sp>
      <p:sp>
        <p:nvSpPr>
          <p:cNvPr id="23" name="22 Rectángulo"/>
          <p:cNvSpPr/>
          <p:nvPr/>
        </p:nvSpPr>
        <p:spPr>
          <a:xfrm>
            <a:off x="2063262" y="19413417"/>
            <a:ext cx="18358338" cy="2677656"/>
          </a:xfrm>
          <a:prstGeom prst="rect">
            <a:avLst/>
          </a:prstGeom>
        </p:spPr>
        <p:txBody>
          <a:bodyPr wrap="square">
            <a:spAutoFit/>
          </a:bodyPr>
          <a:lstStyle/>
          <a:p>
            <a:r>
              <a:rPr lang="es-ES" sz="2400" dirty="0" smtClean="0"/>
              <a:t>Bermejo, R., Ruiz, M., Ferrándiz, C., Soto, G. &amp; Sainz, M. (2014). Pensamiento científico, creativo y rendimiento académico. España: Universidad de Murcia. </a:t>
            </a:r>
          </a:p>
          <a:p>
            <a:r>
              <a:rPr lang="es-ES" sz="2400" dirty="0" err="1" smtClean="0"/>
              <a:t>Furman</a:t>
            </a:r>
            <a:r>
              <a:rPr lang="es-ES" sz="2400" dirty="0" smtClean="0"/>
              <a:t>, M. (2016). Educar mentes curiosas: la formación del pensamiento científico y tecnológico en la infancia. XI Foro Latinoamericano en Educación. Buenos Aires: Santillana.</a:t>
            </a:r>
          </a:p>
          <a:p>
            <a:r>
              <a:rPr lang="es-ES" sz="2400" dirty="0" smtClean="0"/>
              <a:t> </a:t>
            </a:r>
            <a:r>
              <a:rPr lang="es-ES" sz="2400" dirty="0" err="1" smtClean="0"/>
              <a:t>Lorences</a:t>
            </a:r>
            <a:r>
              <a:rPr lang="es-ES" sz="2400" dirty="0" smtClean="0"/>
              <a:t>, J. (2011). Aproximación al sistema como objeto de estudio. En De Armas Ramírez, N. y Valle-Lima, A. (</a:t>
            </a:r>
            <a:r>
              <a:rPr lang="es-ES" sz="2400" dirty="0" err="1" smtClean="0"/>
              <a:t>Eds</a:t>
            </a:r>
            <a:r>
              <a:rPr lang="es-ES" sz="2400" dirty="0" smtClean="0"/>
              <a:t>). Resultados científicos en la investigación educativa. 52-65. Editorial Pueblo y Educación. </a:t>
            </a:r>
          </a:p>
          <a:p>
            <a:r>
              <a:rPr lang="es-ES" sz="2400" dirty="0" smtClean="0"/>
              <a:t>MES (2016). Modelo del profesional Licenciatura en educación. Educación especial Planes de estudio “E”. Ministerio de Educación Superior</a:t>
            </a:r>
            <a:endParaRPr lang="es-ES" sz="2400" dirty="0"/>
          </a:p>
        </p:txBody>
      </p:sp>
      <p:sp>
        <p:nvSpPr>
          <p:cNvPr id="24" name="Subtítulo 2"/>
          <p:cNvSpPr txBox="1">
            <a:spLocks/>
          </p:cNvSpPr>
          <p:nvPr/>
        </p:nvSpPr>
        <p:spPr>
          <a:xfrm>
            <a:off x="1799390" y="19361087"/>
            <a:ext cx="18665905" cy="854419"/>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endParaRPr lang="en-US" sz="2400" dirty="0"/>
          </a:p>
        </p:txBody>
      </p:sp>
    </p:spTree>
    <p:extLst>
      <p:ext uri="{BB962C8B-B14F-4D97-AF65-F5344CB8AC3E}">
        <p14:creationId xmlns="" xmlns:p14="http://schemas.microsoft.com/office/powerpoint/2010/main" val="655785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234</TotalTime>
  <Words>561</Words>
  <Application>Microsoft Office PowerPoint</Application>
  <PresentationFormat>Personalizado</PresentationFormat>
  <Paragraphs>21</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IV Formación de profesionales competentes desde una perspectiva inclusiva y equitativa, por un desarrollo sostenible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Mislady</cp:lastModifiedBy>
  <cp:revision>53</cp:revision>
  <dcterms:created xsi:type="dcterms:W3CDTF">2021-12-21T16:45:31Z</dcterms:created>
  <dcterms:modified xsi:type="dcterms:W3CDTF">2022-01-20T17:20:32Z</dcterms:modified>
</cp:coreProperties>
</file>