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18">
          <p15:clr>
            <a:srgbClr val="A4A3A4"/>
          </p15:clr>
        </p15:guide>
        <p15:guide id="2" pos="69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>
        <p:scale>
          <a:sx n="40" d="100"/>
          <a:sy n="40" d="100"/>
        </p:scale>
        <p:origin x="678" y="-2436"/>
      </p:cViewPr>
      <p:guideLst>
        <p:guide orient="horz" pos="10318"/>
        <p:guide pos="6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ducacionyempresa.com/news/los-escenarios-de-aprendizaje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0800" y="4320407"/>
            <a:ext cx="18850303" cy="1474077"/>
          </a:xfrm>
        </p:spPr>
        <p:txBody>
          <a:bodyPr>
            <a:noAutofit/>
          </a:bodyPr>
          <a:lstStyle/>
          <a:p>
            <a:r>
              <a:rPr lang="es-ES" sz="4800" b="1" dirty="0" smtClean="0"/>
              <a:t>IX TALLER INTERNACIONAL SOBRE LA FORMACIÓN UNIVERSITARIA DE PROFESIONALES DE LA EDUCACIÓN</a:t>
            </a:r>
            <a:r>
              <a:rPr lang="es-ES" sz="6000" b="1" dirty="0" smtClean="0"/>
              <a:t>.</a:t>
            </a:r>
            <a:endParaRPr lang="es-ES" sz="6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1101" y="9924477"/>
            <a:ext cx="19131796" cy="217227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sz="3200" dirty="0"/>
              <a:t>En la enseñanza de la ciencia Física la solución de problemas ha sido históricamente una de las temáticas más complejas y discutidas en todos los niveles de </a:t>
            </a:r>
            <a:r>
              <a:rPr lang="es-ES" sz="3200" dirty="0" smtClean="0"/>
              <a:t>educación, por su contribución a la formación integral de las nuevas generaciones. La universidad cubana en respuesta a esta exigencia social y </a:t>
            </a:r>
            <a:r>
              <a:rPr lang="es-CO" sz="3200" dirty="0" smtClean="0"/>
              <a:t>ante </a:t>
            </a:r>
            <a:r>
              <a:rPr lang="es-CO" sz="3200" dirty="0"/>
              <a:t>los desafíos impuestos por la </a:t>
            </a:r>
            <a:r>
              <a:rPr lang="es-CO" sz="3200" dirty="0" smtClean="0"/>
              <a:t>covid-19 </a:t>
            </a:r>
            <a:r>
              <a:rPr lang="es-CO" sz="3200" dirty="0"/>
              <a:t>redimensiona como ente </a:t>
            </a:r>
            <a:r>
              <a:rPr lang="es-CO" sz="3200" dirty="0" smtClean="0"/>
              <a:t>innovador la formación de los profesores de Física . </a:t>
            </a:r>
            <a:r>
              <a:rPr lang="es-CO" sz="3200" b="1" dirty="0" smtClean="0"/>
              <a:t>Objetivo</a:t>
            </a:r>
            <a:r>
              <a:rPr lang="es-CO" sz="3200" b="1" dirty="0"/>
              <a:t>:</a:t>
            </a:r>
            <a:r>
              <a:rPr lang="es-CO" sz="3200" dirty="0"/>
              <a:t> </a:t>
            </a:r>
            <a:r>
              <a:rPr lang="es-CO" sz="3200" dirty="0" smtClean="0"/>
              <a:t>Valorar la efectividad </a:t>
            </a:r>
            <a:r>
              <a:rPr lang="es-ES" sz="3200" dirty="0" smtClean="0"/>
              <a:t>de </a:t>
            </a:r>
            <a:r>
              <a:rPr lang="es-ES" sz="3200" dirty="0"/>
              <a:t>una estrategia didáctica desde la asignatura Física para contribuir al desarrollo de la habilidad resolver problemas en los estudiantes de la carrera Licenciatura en Educación. Física.</a:t>
            </a:r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90800" y="5794484"/>
            <a:ext cx="17722096" cy="16396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sz="4400" dirty="0"/>
              <a:t>LA HABILIDAD PROFESIONAL RESOLVER PROBLEMAS EN LA ASIGNATURA FÍSICA EN LA FORMACIÓN DE ESTE PROFESIONAL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858481" y="7457409"/>
            <a:ext cx="19794347" cy="1040261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4400" dirty="0">
                <a:latin typeface="Calibri" pitchFamily="34" charset="0"/>
                <a:cs typeface="Calibri" pitchFamily="34" charset="0"/>
              </a:rPr>
              <a:t>Héctor José Morales 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Hernández, Benjamín </a:t>
            </a:r>
            <a:r>
              <a:rPr lang="es-ES" sz="4400" dirty="0" err="1">
                <a:latin typeface="Calibri" pitchFamily="34" charset="0"/>
                <a:cs typeface="Calibri" pitchFamily="34" charset="0"/>
              </a:rPr>
              <a:t>Cuní</a:t>
            </a:r>
            <a:r>
              <a:rPr lang="es-ES" sz="4400" dirty="0">
                <a:latin typeface="Calibri" pitchFamily="34" charset="0"/>
                <a:cs typeface="Calibri" pitchFamily="34" charset="0"/>
              </a:rPr>
              <a:t> 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González, Caridad </a:t>
            </a:r>
            <a:r>
              <a:rPr lang="es-ES" sz="4400" dirty="0">
                <a:latin typeface="Calibri" pitchFamily="34" charset="0"/>
                <a:cs typeface="Calibri" pitchFamily="34" charset="0"/>
              </a:rPr>
              <a:t>Estrada 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Rodríguez</a:t>
            </a:r>
            <a:r>
              <a:rPr lang="es-ES" sz="4400" dirty="0">
                <a:latin typeface="Calibri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1646990" y="12763667"/>
            <a:ext cx="18665905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dirty="0"/>
              <a:t>Proceso</a:t>
            </a:r>
            <a:r>
              <a:rPr lang="es-ES_tradnl" sz="2800" b="1" dirty="0"/>
              <a:t> de resolución de problemas en la enseñanza de la </a:t>
            </a:r>
            <a:r>
              <a:rPr lang="es-ES_tradnl" sz="2800" b="1" dirty="0" smtClean="0"/>
              <a:t>Física para la formación del profesor de Física.</a:t>
            </a:r>
          </a:p>
          <a:p>
            <a:pPr algn="just"/>
            <a:r>
              <a:rPr lang="es-ES" sz="2800" dirty="0" smtClean="0"/>
              <a:t>-La </a:t>
            </a:r>
            <a:r>
              <a:rPr lang="es-ES" sz="2800" dirty="0"/>
              <a:t>sistematización realizada desde el plan de estudio A hasta el actual Plan E y sus correspondientes  modelos del profesional para la formación del  profesor  de Física asumen como un elemento fundamental para la dirección del Proceso de enseñanza – aprendizaje (PEA) de la asignatura de Física en la Educación Media la resolución de </a:t>
            </a:r>
            <a:r>
              <a:rPr lang="es-ES" sz="2800" dirty="0" smtClean="0"/>
              <a:t>problemas , Los colectivos de año, las </a:t>
            </a:r>
            <a:r>
              <a:rPr lang="es-ES" sz="2800" dirty="0"/>
              <a:t>disciplinas y asignaturas de Física juegan un papel determinante en el desarrollo de la habilidad resolver problemas, ellas aportan contenidos básicos, acciones didácticas y modos de actuación para su actividad </a:t>
            </a:r>
            <a:r>
              <a:rPr lang="es-ES" sz="2800" dirty="0" smtClean="0"/>
              <a:t>profesional. Se </a:t>
            </a:r>
            <a:r>
              <a:rPr lang="es-ES" sz="2800" dirty="0"/>
              <a:t>asume la clase práctica en la Educación Superior, que considera en su estructura aspectos específicos para la asignatura de Física, en ella se retoma los conceptos, leyes y </a:t>
            </a:r>
            <a:r>
              <a:rPr lang="es-ES" sz="2800" dirty="0" smtClean="0"/>
              <a:t>principios para resolver </a:t>
            </a:r>
            <a:r>
              <a:rPr lang="es-ES" sz="2800" dirty="0"/>
              <a:t>problemas teóricos y experimentales, estructurada en introducción, desarrollo y conclusiones</a:t>
            </a:r>
            <a:r>
              <a:rPr lang="es-ES" sz="2800" dirty="0" smtClean="0"/>
              <a:t>.</a:t>
            </a:r>
          </a:p>
          <a:p>
            <a:r>
              <a:rPr lang="es-ES" sz="2800" b="1" dirty="0"/>
              <a:t>E</a:t>
            </a:r>
            <a:r>
              <a:rPr lang="es-ES" sz="2800" b="1" dirty="0" smtClean="0"/>
              <a:t>strategia </a:t>
            </a:r>
            <a:r>
              <a:rPr lang="es-ES" sz="2800" b="1" dirty="0"/>
              <a:t>didáctica para el desarrollo de la habilidad resolver </a:t>
            </a:r>
            <a:r>
              <a:rPr lang="es-ES" sz="2800" b="1" dirty="0" smtClean="0"/>
              <a:t>problemas</a:t>
            </a:r>
            <a:r>
              <a:rPr lang="es-ES" sz="2800" dirty="0" smtClean="0"/>
              <a:t>. </a:t>
            </a:r>
            <a:r>
              <a:rPr lang="es-ES" sz="2800" b="1" dirty="0" smtClean="0"/>
              <a:t>Etapas para su implementación</a:t>
            </a:r>
            <a:r>
              <a:rPr lang="es-ES" sz="2800" dirty="0" smtClean="0"/>
              <a:t>.</a:t>
            </a:r>
          </a:p>
          <a:p>
            <a:pPr algn="just"/>
            <a:r>
              <a:rPr lang="es-ES" sz="2800" b="1" dirty="0"/>
              <a:t>Primera etapa</a:t>
            </a:r>
            <a:r>
              <a:rPr lang="es-ES" sz="2800" dirty="0"/>
              <a:t>: introducción de las habilidades</a:t>
            </a:r>
            <a:r>
              <a:rPr lang="es-ES" sz="2800" dirty="0" smtClean="0"/>
              <a:t>. Superación a profesores, acciones para  </a:t>
            </a:r>
            <a:r>
              <a:rPr lang="es-ES" sz="2800" dirty="0"/>
              <a:t>el desarrollo de la </a:t>
            </a:r>
            <a:r>
              <a:rPr lang="es-ES" sz="2800" dirty="0" smtClean="0"/>
              <a:t>habilidad el diagnostico , orientación </a:t>
            </a:r>
            <a:r>
              <a:rPr lang="es-ES" sz="2800" dirty="0"/>
              <a:t>y control individual y </a:t>
            </a:r>
            <a:r>
              <a:rPr lang="es-ES" sz="2800" dirty="0" smtClean="0"/>
              <a:t>colectivo de cada acción  de esta habilidad.</a:t>
            </a:r>
          </a:p>
          <a:p>
            <a:pPr algn="just"/>
            <a:r>
              <a:rPr lang="es-ES" sz="2800" b="1" dirty="0"/>
              <a:t>Segunda etapa. </a:t>
            </a:r>
            <a:r>
              <a:rPr lang="es-ES" sz="2800" dirty="0"/>
              <a:t>Tratamiento didáctico de la</a:t>
            </a:r>
            <a:r>
              <a:rPr lang="es-ES" sz="2800" b="1" dirty="0"/>
              <a:t> </a:t>
            </a:r>
            <a:r>
              <a:rPr lang="es-ES" sz="2800" dirty="0"/>
              <a:t>habilidad resolver </a:t>
            </a:r>
            <a:r>
              <a:rPr lang="es-ES" sz="2800" dirty="0" smtClean="0"/>
              <a:t>problemas. (acciones metodológicas para su desarrollo.</a:t>
            </a:r>
          </a:p>
          <a:p>
            <a:pPr algn="just"/>
            <a:r>
              <a:rPr lang="es-ES" sz="2800" b="1" dirty="0"/>
              <a:t>Tercera etapa. </a:t>
            </a:r>
            <a:r>
              <a:rPr lang="es-ES" sz="2800" dirty="0"/>
              <a:t>Sistematización de </a:t>
            </a:r>
            <a:r>
              <a:rPr lang="es-ES" sz="2800" dirty="0" smtClean="0"/>
              <a:t>las acciones de la  habilidad</a:t>
            </a:r>
            <a:r>
              <a:rPr lang="es-ES" sz="2800" b="1" dirty="0"/>
              <a:t> </a:t>
            </a:r>
            <a:r>
              <a:rPr lang="es-ES" sz="2800" dirty="0" smtClean="0"/>
              <a:t>y su evaluación </a:t>
            </a:r>
            <a:r>
              <a:rPr lang="es-ES" sz="2800" b="1" dirty="0" smtClean="0"/>
              <a:t> </a:t>
            </a:r>
            <a:r>
              <a:rPr lang="es-ES" sz="2800" dirty="0" smtClean="0"/>
              <a:t>desde </a:t>
            </a:r>
            <a:r>
              <a:rPr lang="es-ES" sz="2800" dirty="0"/>
              <a:t>la dirección del Proceso de Enseñanza - Aprendizaje de </a:t>
            </a:r>
            <a:r>
              <a:rPr lang="es-ES" sz="2800" dirty="0" smtClean="0"/>
              <a:t>la asignatura Física en la Educación General Media. </a:t>
            </a:r>
            <a:endParaRPr lang="es-ES" sz="2800" b="1" i="1" dirty="0"/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2" y="214999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219013" y="26027834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 smtClean="0">
                <a:solidFill>
                  <a:srgbClr val="002060"/>
                </a:solidFill>
              </a:rPr>
              <a:t>AGRADECIMIENTOS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646991" y="12763667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200" dirty="0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466849" y="19683757"/>
            <a:ext cx="18846047" cy="1416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800" dirty="0"/>
              <a:t>Dado los resultados científicos </a:t>
            </a:r>
            <a:r>
              <a:rPr lang="es-CO" sz="2800" dirty="0" smtClean="0"/>
              <a:t>alcanzados </a:t>
            </a:r>
            <a:r>
              <a:rPr lang="es-ES" sz="2800" dirty="0"/>
              <a:t>permitió constatar la efectividad y pertinencia de la </a:t>
            </a:r>
            <a:r>
              <a:rPr lang="es-ES" sz="2800" dirty="0" smtClean="0"/>
              <a:t>estrategia didáctica para </a:t>
            </a:r>
            <a:r>
              <a:rPr lang="es-ES" sz="2800" dirty="0"/>
              <a:t>el desarrollo de la habilidad resolver problemas </a:t>
            </a:r>
            <a:r>
              <a:rPr lang="es-ES" sz="2800" dirty="0" smtClean="0"/>
              <a:t>en la asignatura Física  </a:t>
            </a:r>
            <a:r>
              <a:rPr lang="es-ES" sz="2800" dirty="0"/>
              <a:t>y con ello la apropiación de los modos de </a:t>
            </a:r>
            <a:r>
              <a:rPr lang="es-ES" sz="2800" dirty="0" smtClean="0"/>
              <a:t>actuación profesional  </a:t>
            </a:r>
            <a:r>
              <a:rPr lang="es-ES" sz="2800" dirty="0"/>
              <a:t>que exige </a:t>
            </a:r>
            <a:r>
              <a:rPr lang="es-ES" sz="2800" dirty="0" smtClean="0"/>
              <a:t>el modelo del  </a:t>
            </a:r>
            <a:r>
              <a:rPr lang="es-ES" sz="2800" dirty="0"/>
              <a:t>profesional </a:t>
            </a:r>
            <a:r>
              <a:rPr lang="es-ES" sz="2800" dirty="0" smtClean="0"/>
              <a:t> de esta carrera para sus  estudiantes  en la formación inicial. </a:t>
            </a:r>
            <a:endParaRPr lang="es-ES" sz="2800" dirty="0"/>
          </a:p>
          <a:p>
            <a:pPr algn="just"/>
            <a:endParaRPr lang="en-US" sz="2800" dirty="0"/>
          </a:p>
        </p:txBody>
      </p:sp>
      <p:sp>
        <p:nvSpPr>
          <p:cNvPr id="44" name="Rectángulo 43"/>
          <p:cNvSpPr/>
          <p:nvPr/>
        </p:nvSpPr>
        <p:spPr>
          <a:xfrm>
            <a:off x="1466850" y="19683756"/>
            <a:ext cx="18693643" cy="14169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181100" y="22410277"/>
            <a:ext cx="19131795" cy="28690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800" dirty="0" err="1"/>
              <a:t>Addine</a:t>
            </a:r>
            <a:r>
              <a:rPr lang="es-ES" sz="2800" dirty="0"/>
              <a:t>, F. (2004). </a:t>
            </a:r>
            <a:r>
              <a:rPr lang="es-ES" sz="2800" i="1" dirty="0"/>
              <a:t>Didáctica teoría y práctica</a:t>
            </a:r>
            <a:r>
              <a:rPr lang="es-ES" sz="2800" dirty="0"/>
              <a:t>. La Habana, Cuba: Pueblo y Educación.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MX" sz="2800" dirty="0"/>
              <a:t>López, R. (2012). </a:t>
            </a:r>
            <a:r>
              <a:rPr lang="es-MX" sz="2800" i="1" dirty="0"/>
              <a:t>Una concepción de la pedagogía como ciencia</a:t>
            </a:r>
            <a:r>
              <a:rPr lang="es-MX" sz="2800" dirty="0"/>
              <a:t>. La Habana, Cuba: Pueblo y Educación.</a:t>
            </a:r>
            <a:endParaRPr lang="es-ES" sz="2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800" dirty="0"/>
              <a:t>Morales, H. (2014). </a:t>
            </a:r>
            <a:r>
              <a:rPr lang="es-ES" sz="2800" i="1" dirty="0"/>
              <a:t>Desarrollo de habilidades profesionales pedagógicas de la Física en la formación inicial los estudiantes de la especialidad Matemática – Física</a:t>
            </a:r>
            <a:r>
              <a:rPr lang="es-ES" sz="2800" dirty="0"/>
              <a:t> (Tesis doctoral).Universidad de la Habana, La Habana, Cuba</a:t>
            </a:r>
            <a:r>
              <a:rPr lang="es-ES" sz="28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800" dirty="0"/>
              <a:t>Grupo Educación y Empresa: “Educando en competencias” (2019</a:t>
            </a:r>
            <a:r>
              <a:rPr lang="es-ES" sz="2800" b="1" dirty="0"/>
              <a:t>) </a:t>
            </a:r>
            <a:r>
              <a:rPr lang="es-ES" sz="2800" b="1" u="sng" dirty="0">
                <a:hlinkClick r:id="rId2"/>
              </a:rPr>
              <a:t>https://educacionyempresa.com/news/los-escenarios-de-aprendizaje/</a:t>
            </a:r>
            <a:endParaRPr lang="es-ES" sz="2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2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2800" dirty="0"/>
          </a:p>
        </p:txBody>
      </p:sp>
      <p:sp>
        <p:nvSpPr>
          <p:cNvPr id="46" name="Rectángulo 45"/>
          <p:cNvSpPr/>
          <p:nvPr/>
        </p:nvSpPr>
        <p:spPr>
          <a:xfrm>
            <a:off x="1181100" y="22410277"/>
            <a:ext cx="19131795" cy="28690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708713" y="18904279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1853297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9553903" y="8913168"/>
            <a:ext cx="7441326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1. INTRODUCCION (OBJETIVOS)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181100" y="26675947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800" dirty="0" smtClean="0"/>
              <a:t>Al </a:t>
            </a:r>
            <a:r>
              <a:rPr lang="en-US" sz="2800" dirty="0"/>
              <a:t>Dr.C</a:t>
            </a:r>
            <a:r>
              <a:rPr lang="en-US" sz="2800" dirty="0" smtClean="0"/>
              <a:t>. </a:t>
            </a:r>
            <a:r>
              <a:rPr lang="es-ES" sz="2800" dirty="0"/>
              <a:t>Norberto Valcárcel Izquierdo</a:t>
            </a:r>
            <a:r>
              <a:rPr lang="en-US" sz="2800" dirty="0" smtClean="0"/>
              <a:t> ,  </a:t>
            </a:r>
            <a:r>
              <a:rPr lang="es-ES" sz="2800" dirty="0" smtClean="0"/>
              <a:t>por su guía permanente en la formación inicial del profesor de Física.  </a:t>
            </a:r>
          </a:p>
          <a:p>
            <a:pPr algn="r"/>
            <a:endParaRPr lang="es-ES" sz="2800" dirty="0"/>
          </a:p>
        </p:txBody>
      </p:sp>
      <p:sp>
        <p:nvSpPr>
          <p:cNvPr id="4" name="3 Rectángulo"/>
          <p:cNvSpPr/>
          <p:nvPr/>
        </p:nvSpPr>
        <p:spPr>
          <a:xfrm>
            <a:off x="1559388" y="8082171"/>
            <a:ext cx="183752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CO" sz="4800" dirty="0">
                <a:solidFill>
                  <a:srgbClr val="002060"/>
                </a:solidFill>
              </a:rPr>
              <a:t>Universidad de Pinar del Río “Hermanos Saiz Montes de Oca”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481" y="963637"/>
            <a:ext cx="19794347" cy="21091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101" y="28589867"/>
            <a:ext cx="19131794" cy="197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</TotalTime>
  <Words>619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IX TALLER INTERNACIONAL SOBRE LA FORMACIÓN UNIVERSITARIA DE PROFESIONALES DE LA EDUCACIÓN.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PAPO</cp:lastModifiedBy>
  <cp:revision>30</cp:revision>
  <dcterms:created xsi:type="dcterms:W3CDTF">2021-12-21T16:45:31Z</dcterms:created>
  <dcterms:modified xsi:type="dcterms:W3CDTF">2022-01-24T20:22:54Z</dcterms:modified>
</cp:coreProperties>
</file>