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autoAdjust="0"/>
  </p:normalViewPr>
  <p:slideViewPr>
    <p:cSldViewPr snapToGrid="0">
      <p:cViewPr>
        <p:scale>
          <a:sx n="40" d="100"/>
          <a:sy n="40" d="100"/>
        </p:scale>
        <p:origin x="-437" y="3461"/>
      </p:cViewPr>
      <p:guideLst>
        <p:guide orient="horz" pos="10318"/>
        <p:guide pos="691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1/1/2005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1/1/2005</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5057995"/>
            <a:ext cx="17722096" cy="1114206"/>
          </a:xfrm>
        </p:spPr>
        <p:txBody>
          <a:bodyPr>
            <a:normAutofit fontScale="90000"/>
          </a:bodyPr>
          <a:lstStyle/>
          <a:p>
            <a:r>
              <a:rPr lang="en-US" sz="6600" b="1" dirty="0" smtClean="0">
                <a:solidFill>
                  <a:srgbClr val="002060"/>
                </a:solidFill>
              </a:rPr>
              <a:t>INSERTAR TITULO DEL TALLER</a:t>
            </a:r>
            <a:endParaRPr lang="en-US" sz="6600" b="1" dirty="0">
              <a:solidFill>
                <a:srgbClr val="002060"/>
              </a:solidFill>
            </a:endParaRPr>
          </a:p>
        </p:txBody>
      </p:sp>
      <p:sp>
        <p:nvSpPr>
          <p:cNvPr id="3" name="Subtítulo 2"/>
          <p:cNvSpPr>
            <a:spLocks noGrp="1"/>
          </p:cNvSpPr>
          <p:nvPr>
            <p:ph type="subTitle" idx="1"/>
          </p:nvPr>
        </p:nvSpPr>
        <p:spPr>
          <a:xfrm>
            <a:off x="704850" y="10329130"/>
            <a:ext cx="21107399" cy="3238500"/>
          </a:xfrm>
        </p:spPr>
        <p:txBody>
          <a:bodyPr>
            <a:normAutofit fontScale="85000" lnSpcReduction="20000"/>
          </a:bodyPr>
          <a:lstStyle/>
          <a:p>
            <a:pPr algn="just">
              <a:lnSpc>
                <a:spcPct val="120000"/>
              </a:lnSpc>
            </a:pPr>
            <a:r>
              <a:rPr lang="es-ES" sz="3200" dirty="0">
                <a:latin typeface="Arial" pitchFamily="34" charset="0"/>
                <a:cs typeface="Arial" pitchFamily="34" charset="0"/>
              </a:rPr>
              <a:t>La universidad como institución cultural y científica por excelencia se ubica en el vórtice de las transformaciones sociales; desde los procesos universitarios se identifican sus complejidades y se potencia la integración de todos los factores, con el objetivo de fomentar la transformación social a través de diferentes proyectos y estrategias. La investigación propone indicadores para evaluar el impacto social de la Universidad de Las Tunas en comunidades en condiciones de vulnerabilidad mediante la gestión sociocultural.</a:t>
            </a:r>
            <a:endParaRPr lang="en-US" sz="3200" dirty="0">
              <a:latin typeface="Arial" pitchFamily="34" charset="0"/>
              <a:cs typeface="Arial" pitchFamily="34" charset="0"/>
            </a:endParaRPr>
          </a:p>
        </p:txBody>
      </p:sp>
      <p:sp>
        <p:nvSpPr>
          <p:cNvPr id="28" name="Título 1"/>
          <p:cNvSpPr txBox="1">
            <a:spLocks/>
          </p:cNvSpPr>
          <p:nvPr/>
        </p:nvSpPr>
        <p:spPr>
          <a:xfrm>
            <a:off x="704850" y="6110398"/>
            <a:ext cx="21107400" cy="1547702"/>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lnSpc>
                <a:spcPct val="120000"/>
              </a:lnSpc>
            </a:pPr>
            <a:r>
              <a:rPr lang="es-ES" sz="3200" dirty="0">
                <a:solidFill>
                  <a:srgbClr val="002060"/>
                </a:solidFill>
                <a:latin typeface="Arial" pitchFamily="34" charset="0"/>
                <a:cs typeface="Arial" pitchFamily="34" charset="0"/>
              </a:rPr>
              <a:t>IMPACTO SOCIAL DE LA UNIVERSIDAD DE LAS TUNAS EN COMUNIDADES EN CONDICIÓN DE VULNERABILIDAD </a:t>
            </a:r>
            <a:endParaRPr lang="en-US" sz="3200" dirty="0">
              <a:solidFill>
                <a:srgbClr val="002060"/>
              </a:solidFill>
              <a:latin typeface="Arial" pitchFamily="34" charset="0"/>
              <a:cs typeface="Arial" pitchFamily="34" charset="0"/>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457199" y="7981950"/>
            <a:ext cx="18422109" cy="149204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n-US" sz="5400" dirty="0" err="1">
                <a:solidFill>
                  <a:srgbClr val="002060"/>
                </a:solidFill>
                <a:latin typeface="Arial" pitchFamily="34" charset="0"/>
                <a:cs typeface="Arial" pitchFamily="34" charset="0"/>
              </a:rPr>
              <a:t>Lilianna</a:t>
            </a:r>
            <a:r>
              <a:rPr lang="en-US" sz="5400" dirty="0">
                <a:solidFill>
                  <a:srgbClr val="002060"/>
                </a:solidFill>
                <a:latin typeface="Arial" pitchFamily="34" charset="0"/>
                <a:cs typeface="Arial" pitchFamily="34" charset="0"/>
              </a:rPr>
              <a:t> </a:t>
            </a:r>
            <a:r>
              <a:rPr lang="en-US" sz="5400" dirty="0" err="1">
                <a:solidFill>
                  <a:srgbClr val="002060"/>
                </a:solidFill>
                <a:latin typeface="Arial" pitchFamily="34" charset="0"/>
                <a:cs typeface="Arial" pitchFamily="34" charset="0"/>
              </a:rPr>
              <a:t>Mylena</a:t>
            </a:r>
            <a:r>
              <a:rPr lang="en-US" sz="5400" dirty="0">
                <a:solidFill>
                  <a:srgbClr val="002060"/>
                </a:solidFill>
                <a:latin typeface="Arial" pitchFamily="34" charset="0"/>
                <a:cs typeface="Arial" pitchFamily="34" charset="0"/>
              </a:rPr>
              <a:t> </a:t>
            </a:r>
            <a:r>
              <a:rPr lang="en-US" sz="5400" dirty="0" err="1">
                <a:solidFill>
                  <a:srgbClr val="002060"/>
                </a:solidFill>
                <a:latin typeface="Arial" pitchFamily="34" charset="0"/>
                <a:cs typeface="Arial" pitchFamily="34" charset="0"/>
              </a:rPr>
              <a:t>Verdecia</a:t>
            </a:r>
            <a:r>
              <a:rPr lang="en-US" sz="5400" dirty="0">
                <a:solidFill>
                  <a:srgbClr val="002060"/>
                </a:solidFill>
                <a:latin typeface="Arial" pitchFamily="34" charset="0"/>
                <a:cs typeface="Arial" pitchFamily="34" charset="0"/>
              </a:rPr>
              <a:t> </a:t>
            </a:r>
            <a:r>
              <a:rPr lang="en-US" sz="5400" dirty="0" err="1" smtClean="0">
                <a:solidFill>
                  <a:srgbClr val="002060"/>
                </a:solidFill>
                <a:latin typeface="Arial" pitchFamily="34" charset="0"/>
                <a:cs typeface="Arial" pitchFamily="34" charset="0"/>
              </a:rPr>
              <a:t>Zaldivar</a:t>
            </a:r>
            <a:endParaRPr lang="en-US" sz="5400" dirty="0" smtClean="0">
              <a:solidFill>
                <a:srgbClr val="002060"/>
              </a:solidFill>
              <a:latin typeface="Arial" pitchFamily="34" charset="0"/>
              <a:cs typeface="Arial" pitchFamily="34" charset="0"/>
            </a:endParaRPr>
          </a:p>
          <a:p>
            <a:pPr marL="0" indent="0" algn="ctr">
              <a:lnSpc>
                <a:spcPct val="100000"/>
              </a:lnSpc>
              <a:buNone/>
            </a:pPr>
            <a:r>
              <a:rPr lang="es-ES" sz="5400" dirty="0" err="1" smtClean="0">
                <a:solidFill>
                  <a:srgbClr val="002060"/>
                </a:solidFill>
                <a:latin typeface="Arial" pitchFamily="34" charset="0"/>
                <a:cs typeface="Arial" pitchFamily="34" charset="0"/>
              </a:rPr>
              <a:t>Dagneris</a:t>
            </a:r>
            <a:r>
              <a:rPr lang="es-ES" sz="5400" dirty="0" smtClean="0">
                <a:solidFill>
                  <a:srgbClr val="002060"/>
                </a:solidFill>
                <a:latin typeface="Arial" pitchFamily="34" charset="0"/>
                <a:cs typeface="Arial" pitchFamily="34" charset="0"/>
              </a:rPr>
              <a:t> </a:t>
            </a:r>
            <a:r>
              <a:rPr lang="es-ES" sz="5400" dirty="0">
                <a:solidFill>
                  <a:srgbClr val="002060"/>
                </a:solidFill>
                <a:latin typeface="Arial" pitchFamily="34" charset="0"/>
                <a:cs typeface="Arial" pitchFamily="34" charset="0"/>
              </a:rPr>
              <a:t>Batista de los Ríos </a:t>
            </a:r>
            <a:endParaRPr lang="es-ES" sz="5400" dirty="0" smtClean="0">
              <a:solidFill>
                <a:srgbClr val="002060"/>
              </a:solidFill>
              <a:latin typeface="Arial" pitchFamily="34" charset="0"/>
              <a:cs typeface="Arial" pitchFamily="34" charset="0"/>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40" name="Rectángulo 39"/>
          <p:cNvSpPr/>
          <p:nvPr/>
        </p:nvSpPr>
        <p:spPr>
          <a:xfrm>
            <a:off x="266700" y="10329130"/>
            <a:ext cx="21297899" cy="304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457199" y="14264480"/>
            <a:ext cx="21107400" cy="16558420"/>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pPr>
            <a:r>
              <a:rPr lang="es-ES" sz="2800" dirty="0">
                <a:latin typeface="Arial" pitchFamily="34" charset="0"/>
                <a:cs typeface="Arial" pitchFamily="34" charset="0"/>
              </a:rPr>
              <a:t>Desde la Universidad de Las Tunas, se les brinda especial atención a las comunidades en condiciones de vulnerabilidad. Se modeló una estrategia, la cual tiene como objetivo la caracterización de estas comunidades sobre sus necesidades de superación y capacitación, con énfasis en los jóvenes sin vínculo laboral, los de posibles tendencias delictivas, para su posible incorporación. En esta dirección se proponen dos dimensiones con sus indicadores para evaluar el impacto social de la Universidad de Las Tunas en comunidades en condiciones de </a:t>
            </a:r>
            <a:r>
              <a:rPr lang="es-ES" sz="2800" dirty="0" smtClean="0">
                <a:latin typeface="Arial" pitchFamily="34" charset="0"/>
                <a:cs typeface="Arial" pitchFamily="34" charset="0"/>
              </a:rPr>
              <a:t>vulnerabilidad.</a:t>
            </a:r>
          </a:p>
          <a:p>
            <a:pPr>
              <a:lnSpc>
                <a:spcPct val="100000"/>
              </a:lnSpc>
            </a:pPr>
            <a:r>
              <a:rPr lang="es-ES" sz="2800" dirty="0">
                <a:latin typeface="Arial" pitchFamily="34" charset="0"/>
                <a:cs typeface="Arial" pitchFamily="34" charset="0"/>
              </a:rPr>
              <a:t>Dimensión: Articulación social</a:t>
            </a:r>
          </a:p>
          <a:p>
            <a:pPr algn="just">
              <a:lnSpc>
                <a:spcPct val="100000"/>
              </a:lnSpc>
            </a:pPr>
            <a:r>
              <a:rPr lang="es-ES" sz="2800" dirty="0" smtClean="0">
                <a:latin typeface="Arial" pitchFamily="34" charset="0"/>
                <a:cs typeface="Arial" pitchFamily="34" charset="0"/>
              </a:rPr>
              <a:t>• Porciento </a:t>
            </a:r>
            <a:r>
              <a:rPr lang="es-ES" sz="2800" dirty="0">
                <a:latin typeface="Arial" pitchFamily="34" charset="0"/>
                <a:cs typeface="Arial" pitchFamily="34" charset="0"/>
              </a:rPr>
              <a:t>de integración y participación comunitaria en los espacios diseñados por la Universidad.</a:t>
            </a:r>
          </a:p>
          <a:p>
            <a:pPr algn="just">
              <a:lnSpc>
                <a:spcPct val="100000"/>
              </a:lnSpc>
            </a:pPr>
            <a:r>
              <a:rPr lang="es-ES" sz="2800" dirty="0" smtClean="0">
                <a:latin typeface="Arial" pitchFamily="34" charset="0"/>
                <a:cs typeface="Arial" pitchFamily="34" charset="0"/>
              </a:rPr>
              <a:t>• Nivel </a:t>
            </a:r>
            <a:r>
              <a:rPr lang="es-ES" sz="2800" dirty="0">
                <a:latin typeface="Arial" pitchFamily="34" charset="0"/>
                <a:cs typeface="Arial" pitchFamily="34" charset="0"/>
              </a:rPr>
              <a:t>de satisfacción de los comunitarios con las acciones que dan tratamiento a la equidad de género y el papel de la mujer a nivel público y doméstico.</a:t>
            </a:r>
          </a:p>
          <a:p>
            <a:pPr algn="just">
              <a:lnSpc>
                <a:spcPct val="100000"/>
              </a:lnSpc>
            </a:pPr>
            <a:r>
              <a:rPr lang="es-ES" sz="2800" dirty="0" smtClean="0">
                <a:latin typeface="Arial" pitchFamily="34" charset="0"/>
                <a:cs typeface="Arial" pitchFamily="34" charset="0"/>
              </a:rPr>
              <a:t>• Cantidad </a:t>
            </a:r>
            <a:r>
              <a:rPr lang="es-ES" sz="2800" dirty="0">
                <a:latin typeface="Arial" pitchFamily="34" charset="0"/>
                <a:cs typeface="Arial" pitchFamily="34" charset="0"/>
              </a:rPr>
              <a:t>de actividades realizadas de conjunto con el grupo comunitario y los líderes naturales de la comunidad.</a:t>
            </a:r>
          </a:p>
          <a:p>
            <a:pPr algn="just">
              <a:lnSpc>
                <a:spcPct val="100000"/>
              </a:lnSpc>
            </a:pPr>
            <a:r>
              <a:rPr lang="es-ES" sz="2800" dirty="0" smtClean="0">
                <a:latin typeface="Arial" pitchFamily="34" charset="0"/>
                <a:cs typeface="Arial" pitchFamily="34" charset="0"/>
              </a:rPr>
              <a:t>• Nivel </a:t>
            </a:r>
            <a:r>
              <a:rPr lang="es-ES" sz="2800" dirty="0">
                <a:latin typeface="Arial" pitchFamily="34" charset="0"/>
                <a:cs typeface="Arial" pitchFamily="34" charset="0"/>
              </a:rPr>
              <a:t>de satisfacción de los comunitarios con las acciones que propician transformaciones físico-ambientales. </a:t>
            </a:r>
          </a:p>
          <a:p>
            <a:pPr algn="just">
              <a:lnSpc>
                <a:spcPct val="100000"/>
              </a:lnSpc>
            </a:pPr>
            <a:r>
              <a:rPr lang="es-ES" sz="2800" dirty="0" smtClean="0">
                <a:latin typeface="Arial" pitchFamily="34" charset="0"/>
                <a:cs typeface="Arial" pitchFamily="34" charset="0"/>
              </a:rPr>
              <a:t>• Porciento </a:t>
            </a:r>
            <a:r>
              <a:rPr lang="es-ES" sz="2800" dirty="0">
                <a:latin typeface="Arial" pitchFamily="34" charset="0"/>
                <a:cs typeface="Arial" pitchFamily="34" charset="0"/>
              </a:rPr>
              <a:t>de egresados que participan activamente en las acciones de gestión sociocultural en la comunidad donde viven.</a:t>
            </a:r>
          </a:p>
          <a:p>
            <a:pPr algn="just">
              <a:lnSpc>
                <a:spcPct val="100000"/>
              </a:lnSpc>
            </a:pPr>
            <a:r>
              <a:rPr lang="es-ES" sz="2800" dirty="0" smtClean="0">
                <a:latin typeface="Arial" pitchFamily="34" charset="0"/>
                <a:cs typeface="Arial" pitchFamily="34" charset="0"/>
              </a:rPr>
              <a:t>• Porciento </a:t>
            </a:r>
            <a:r>
              <a:rPr lang="es-ES" sz="2800" dirty="0">
                <a:latin typeface="Arial" pitchFamily="34" charset="0"/>
                <a:cs typeface="Arial" pitchFamily="34" charset="0"/>
              </a:rPr>
              <a:t>de servicios científico-técnicos e introducción de resultados en la comunidad que favorecen su transformación y calidad de vida.</a:t>
            </a:r>
          </a:p>
          <a:p>
            <a:pPr algn="just">
              <a:lnSpc>
                <a:spcPct val="100000"/>
              </a:lnSpc>
            </a:pPr>
            <a:r>
              <a:rPr lang="es-ES" sz="2800" dirty="0" smtClean="0">
                <a:latin typeface="Arial" pitchFamily="34" charset="0"/>
                <a:cs typeface="Arial" pitchFamily="34" charset="0"/>
              </a:rPr>
              <a:t>• Cantidad </a:t>
            </a:r>
            <a:r>
              <a:rPr lang="es-ES" sz="2800" dirty="0">
                <a:latin typeface="Arial" pitchFamily="34" charset="0"/>
                <a:cs typeface="Arial" pitchFamily="34" charset="0"/>
              </a:rPr>
              <a:t>de alianzas interinstitucionales, que favorecen la integración de la Universidad con organismos o empresas enclavados allí, para favorecer cambios en la comunidad</a:t>
            </a:r>
            <a:r>
              <a:rPr lang="es-ES" sz="2800" dirty="0" smtClean="0">
                <a:latin typeface="Arial" pitchFamily="34" charset="0"/>
                <a:cs typeface="Arial" pitchFamily="34" charset="0"/>
              </a:rPr>
              <a:t>.</a:t>
            </a:r>
          </a:p>
          <a:p>
            <a:pPr algn="just">
              <a:lnSpc>
                <a:spcPct val="100000"/>
              </a:lnSpc>
            </a:pPr>
            <a:endParaRPr lang="es-ES" sz="2800" dirty="0" smtClean="0">
              <a:latin typeface="Arial" pitchFamily="34" charset="0"/>
              <a:cs typeface="Arial" pitchFamily="34" charset="0"/>
            </a:endParaRPr>
          </a:p>
          <a:p>
            <a:pPr>
              <a:lnSpc>
                <a:spcPct val="100000"/>
              </a:lnSpc>
            </a:pPr>
            <a:r>
              <a:rPr lang="es-ES" sz="2800" dirty="0" smtClean="0">
                <a:latin typeface="Arial" pitchFamily="34" charset="0"/>
                <a:cs typeface="Arial" pitchFamily="34" charset="0"/>
              </a:rPr>
              <a:t>Dimensión </a:t>
            </a:r>
            <a:r>
              <a:rPr lang="es-ES" sz="2800" dirty="0">
                <a:latin typeface="Arial" pitchFamily="34" charset="0"/>
                <a:cs typeface="Arial" pitchFamily="34" charset="0"/>
              </a:rPr>
              <a:t>Inclusión educativa</a:t>
            </a:r>
          </a:p>
          <a:p>
            <a:pPr algn="just">
              <a:lnSpc>
                <a:spcPct val="100000"/>
              </a:lnSpc>
            </a:pPr>
            <a:r>
              <a:rPr lang="es-ES" sz="2800" dirty="0">
                <a:latin typeface="Arial" pitchFamily="34" charset="0"/>
                <a:cs typeface="Arial" pitchFamily="34" charset="0"/>
              </a:rPr>
              <a:t>• Porciento de incorporación de los jóvenes desvinculados del estudio y el trabajo a las carreras universitarias. </a:t>
            </a:r>
            <a:endParaRPr lang="es-ES" sz="2800" dirty="0" smtClean="0">
              <a:latin typeface="Arial" pitchFamily="34" charset="0"/>
              <a:cs typeface="Arial" pitchFamily="34" charset="0"/>
            </a:endParaRPr>
          </a:p>
          <a:p>
            <a:pPr marL="457200" indent="-457200" algn="just">
              <a:lnSpc>
                <a:spcPct val="100000"/>
              </a:lnSpc>
              <a:buFont typeface="Arial" pitchFamily="34" charset="0"/>
              <a:buChar char="•"/>
            </a:pPr>
            <a:r>
              <a:rPr lang="es-ES" sz="2800" dirty="0" smtClean="0">
                <a:latin typeface="Arial" pitchFamily="34" charset="0"/>
                <a:cs typeface="Arial" pitchFamily="34" charset="0"/>
              </a:rPr>
              <a:t>Nivel </a:t>
            </a:r>
            <a:r>
              <a:rPr lang="es-ES" sz="2800" dirty="0">
                <a:latin typeface="Arial" pitchFamily="34" charset="0"/>
                <a:cs typeface="Arial" pitchFamily="34" charset="0"/>
              </a:rPr>
              <a:t>de efectividad de las acciones socioculturales realizadas</a:t>
            </a:r>
            <a:r>
              <a:rPr lang="es-ES" sz="2800" dirty="0" smtClean="0">
                <a:latin typeface="Arial" pitchFamily="34" charset="0"/>
                <a:cs typeface="Arial" pitchFamily="34" charset="0"/>
              </a:rPr>
              <a:t>.</a:t>
            </a:r>
          </a:p>
          <a:p>
            <a:pPr algn="just">
              <a:lnSpc>
                <a:spcPct val="100000"/>
              </a:lnSpc>
            </a:pPr>
            <a:endParaRPr lang="es-ES" sz="2800" dirty="0">
              <a:latin typeface="Arial" pitchFamily="34" charset="0"/>
              <a:cs typeface="Arial" pitchFamily="34" charset="0"/>
            </a:endParaRPr>
          </a:p>
        </p:txBody>
      </p:sp>
      <p:sp>
        <p:nvSpPr>
          <p:cNvPr id="42" name="Rectángulo 41"/>
          <p:cNvSpPr/>
          <p:nvPr/>
        </p:nvSpPr>
        <p:spPr>
          <a:xfrm>
            <a:off x="361950" y="14197482"/>
            <a:ext cx="21297899" cy="166254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868709" y="1337713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5057995"/>
            <a:ext cx="17722096" cy="1114206"/>
          </a:xfrm>
        </p:spPr>
        <p:txBody>
          <a:bodyPr>
            <a:normAutofit fontScale="90000"/>
          </a:bodyPr>
          <a:lstStyle/>
          <a:p>
            <a:r>
              <a:rPr lang="en-US" sz="6600" b="1" dirty="0" smtClean="0">
                <a:solidFill>
                  <a:srgbClr val="002060"/>
                </a:solidFill>
              </a:rPr>
              <a:t>INSERTAR TITULO DEL TALLER</a:t>
            </a:r>
            <a:endParaRPr lang="en-US" sz="6600" b="1" dirty="0">
              <a:solidFill>
                <a:srgbClr val="002060"/>
              </a:solidFill>
            </a:endParaRPr>
          </a:p>
        </p:txBody>
      </p:sp>
      <p:sp>
        <p:nvSpPr>
          <p:cNvPr id="28" name="Título 1"/>
          <p:cNvSpPr txBox="1">
            <a:spLocks/>
          </p:cNvSpPr>
          <p:nvPr/>
        </p:nvSpPr>
        <p:spPr>
          <a:xfrm>
            <a:off x="704850" y="6110398"/>
            <a:ext cx="21107400" cy="1547702"/>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lnSpc>
                <a:spcPct val="120000"/>
              </a:lnSpc>
            </a:pPr>
            <a:r>
              <a:rPr lang="es-ES" sz="3200" dirty="0">
                <a:solidFill>
                  <a:srgbClr val="002060"/>
                </a:solidFill>
                <a:latin typeface="Arial" pitchFamily="34" charset="0"/>
                <a:cs typeface="Arial" pitchFamily="34" charset="0"/>
              </a:rPr>
              <a:t>IMPACTO SOCIAL DE LA UNIVERSIDAD DE LAS TUNAS EN COMUNIDADES EN CONDICIÓN DE VULNERABILIDAD </a:t>
            </a:r>
            <a:endParaRPr lang="en-US" sz="3200" dirty="0">
              <a:solidFill>
                <a:srgbClr val="002060"/>
              </a:solidFill>
              <a:latin typeface="Arial" pitchFamily="34" charset="0"/>
              <a:cs typeface="Arial" pitchFamily="34" charset="0"/>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61950" y="7937703"/>
            <a:ext cx="18422109" cy="181589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n-US" sz="5400" dirty="0" err="1">
                <a:solidFill>
                  <a:srgbClr val="002060"/>
                </a:solidFill>
                <a:latin typeface="Arial" pitchFamily="34" charset="0"/>
                <a:cs typeface="Arial" pitchFamily="34" charset="0"/>
              </a:rPr>
              <a:t>Lilianna</a:t>
            </a:r>
            <a:r>
              <a:rPr lang="en-US" sz="5400" dirty="0">
                <a:solidFill>
                  <a:srgbClr val="002060"/>
                </a:solidFill>
                <a:latin typeface="Arial" pitchFamily="34" charset="0"/>
                <a:cs typeface="Arial" pitchFamily="34" charset="0"/>
              </a:rPr>
              <a:t> </a:t>
            </a:r>
            <a:r>
              <a:rPr lang="en-US" sz="5400" dirty="0" err="1">
                <a:solidFill>
                  <a:srgbClr val="002060"/>
                </a:solidFill>
                <a:latin typeface="Arial" pitchFamily="34" charset="0"/>
                <a:cs typeface="Arial" pitchFamily="34" charset="0"/>
              </a:rPr>
              <a:t>Mylena</a:t>
            </a:r>
            <a:r>
              <a:rPr lang="en-US" sz="5400" dirty="0">
                <a:solidFill>
                  <a:srgbClr val="002060"/>
                </a:solidFill>
                <a:latin typeface="Arial" pitchFamily="34" charset="0"/>
                <a:cs typeface="Arial" pitchFamily="34" charset="0"/>
              </a:rPr>
              <a:t> </a:t>
            </a:r>
            <a:r>
              <a:rPr lang="en-US" sz="5400" dirty="0" err="1">
                <a:solidFill>
                  <a:srgbClr val="002060"/>
                </a:solidFill>
                <a:latin typeface="Arial" pitchFamily="34" charset="0"/>
                <a:cs typeface="Arial" pitchFamily="34" charset="0"/>
              </a:rPr>
              <a:t>Verdecia</a:t>
            </a:r>
            <a:r>
              <a:rPr lang="en-US" sz="5400" dirty="0">
                <a:solidFill>
                  <a:srgbClr val="002060"/>
                </a:solidFill>
                <a:latin typeface="Arial" pitchFamily="34" charset="0"/>
                <a:cs typeface="Arial" pitchFamily="34" charset="0"/>
              </a:rPr>
              <a:t> </a:t>
            </a:r>
            <a:r>
              <a:rPr lang="en-US" sz="5400" dirty="0" err="1" smtClean="0">
                <a:solidFill>
                  <a:srgbClr val="002060"/>
                </a:solidFill>
                <a:latin typeface="Arial" pitchFamily="34" charset="0"/>
                <a:cs typeface="Arial" pitchFamily="34" charset="0"/>
              </a:rPr>
              <a:t>Zaldivar</a:t>
            </a:r>
            <a:endParaRPr lang="en-US" sz="5400" dirty="0" smtClean="0">
              <a:solidFill>
                <a:srgbClr val="002060"/>
              </a:solidFill>
              <a:latin typeface="Arial" pitchFamily="34" charset="0"/>
              <a:cs typeface="Arial" pitchFamily="34" charset="0"/>
            </a:endParaRPr>
          </a:p>
          <a:p>
            <a:pPr marL="0" indent="0" algn="ctr">
              <a:lnSpc>
                <a:spcPct val="100000"/>
              </a:lnSpc>
              <a:buNone/>
            </a:pPr>
            <a:r>
              <a:rPr lang="es-ES" sz="5400" dirty="0" err="1" smtClean="0">
                <a:solidFill>
                  <a:srgbClr val="002060"/>
                </a:solidFill>
                <a:latin typeface="Arial" pitchFamily="34" charset="0"/>
                <a:cs typeface="Arial" pitchFamily="34" charset="0"/>
              </a:rPr>
              <a:t>Dagneris</a:t>
            </a:r>
            <a:r>
              <a:rPr lang="es-ES" sz="5400" dirty="0" smtClean="0">
                <a:solidFill>
                  <a:srgbClr val="002060"/>
                </a:solidFill>
                <a:latin typeface="Arial" pitchFamily="34" charset="0"/>
                <a:cs typeface="Arial" pitchFamily="34" charset="0"/>
              </a:rPr>
              <a:t> </a:t>
            </a:r>
            <a:r>
              <a:rPr lang="es-ES" sz="5400" dirty="0">
                <a:solidFill>
                  <a:srgbClr val="002060"/>
                </a:solidFill>
                <a:latin typeface="Arial" pitchFamily="34" charset="0"/>
                <a:cs typeface="Arial" pitchFamily="34" charset="0"/>
              </a:rPr>
              <a:t>Batista de los Ríos </a:t>
            </a:r>
            <a:endParaRPr lang="es-ES" sz="5400" dirty="0" smtClean="0">
              <a:solidFill>
                <a:srgbClr val="002060"/>
              </a:solidFill>
              <a:latin typeface="Arial" pitchFamily="34" charset="0"/>
              <a:cs typeface="Arial" pitchFamily="34" charset="0"/>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6366627" y="24619371"/>
            <a:ext cx="10093882" cy="67068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1" name="Subtítulo 2"/>
          <p:cNvSpPr txBox="1">
            <a:spLocks/>
          </p:cNvSpPr>
          <p:nvPr/>
        </p:nvSpPr>
        <p:spPr>
          <a:xfrm>
            <a:off x="495300" y="10729137"/>
            <a:ext cx="20974050" cy="6720663"/>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pPr>
            <a:r>
              <a:rPr lang="es-ES" sz="2800" dirty="0">
                <a:latin typeface="Arial" pitchFamily="34" charset="0"/>
                <a:cs typeface="Arial" pitchFamily="34" charset="0"/>
              </a:rPr>
              <a:t>Dimensión </a:t>
            </a:r>
            <a:r>
              <a:rPr lang="es-ES" sz="2800" dirty="0">
                <a:latin typeface="Arial" pitchFamily="34" charset="0"/>
                <a:cs typeface="Arial" pitchFamily="34" charset="0"/>
              </a:rPr>
              <a:t>Inclusión </a:t>
            </a:r>
            <a:r>
              <a:rPr lang="es-ES" sz="2800" dirty="0" smtClean="0">
                <a:latin typeface="Arial" pitchFamily="34" charset="0"/>
                <a:cs typeface="Arial" pitchFamily="34" charset="0"/>
              </a:rPr>
              <a:t>educativa</a:t>
            </a:r>
            <a:endParaRPr lang="es-ES" sz="2800" dirty="0">
              <a:latin typeface="Arial" pitchFamily="34" charset="0"/>
              <a:cs typeface="Arial" pitchFamily="34" charset="0"/>
            </a:endParaRPr>
          </a:p>
          <a:p>
            <a:pPr algn="just">
              <a:lnSpc>
                <a:spcPct val="100000"/>
              </a:lnSpc>
            </a:pPr>
            <a:r>
              <a:rPr lang="es-ES" sz="2800" dirty="0">
                <a:latin typeface="Arial" pitchFamily="34" charset="0"/>
                <a:cs typeface="Arial" pitchFamily="34" charset="0"/>
              </a:rPr>
              <a:t>• Cantidad </a:t>
            </a:r>
            <a:r>
              <a:rPr lang="es-ES" sz="2800" dirty="0">
                <a:latin typeface="Arial" pitchFamily="34" charset="0"/>
                <a:cs typeface="Arial" pitchFamily="34" charset="0"/>
              </a:rPr>
              <a:t>de acciones realizadas para fomentar la formación y orientación vocacional hacia carreras de los sectores estratégicos.</a:t>
            </a:r>
          </a:p>
          <a:p>
            <a:pPr algn="just">
              <a:lnSpc>
                <a:spcPct val="100000"/>
              </a:lnSpc>
            </a:pPr>
            <a:r>
              <a:rPr lang="es-ES" sz="2800" dirty="0">
                <a:latin typeface="Arial" pitchFamily="34" charset="0"/>
                <a:cs typeface="Arial" pitchFamily="34" charset="0"/>
              </a:rPr>
              <a:t>• Cantidad </a:t>
            </a:r>
            <a:r>
              <a:rPr lang="es-ES" sz="2800" dirty="0">
                <a:latin typeface="Arial" pitchFamily="34" charset="0"/>
                <a:cs typeface="Arial" pitchFamily="34" charset="0"/>
              </a:rPr>
              <a:t>de actividades que se dirigen a la atención a niños, adolescentes y jóvenes con necesidades educativas </a:t>
            </a:r>
          </a:p>
          <a:p>
            <a:pPr algn="just">
              <a:lnSpc>
                <a:spcPct val="100000"/>
              </a:lnSpc>
            </a:pPr>
            <a:r>
              <a:rPr lang="es-ES" sz="2800" dirty="0">
                <a:latin typeface="Arial" pitchFamily="34" charset="0"/>
                <a:cs typeface="Arial" pitchFamily="34" charset="0"/>
              </a:rPr>
              <a:t>• Cantidad </a:t>
            </a:r>
            <a:r>
              <a:rPr lang="es-ES" sz="2800" dirty="0">
                <a:latin typeface="Arial" pitchFamily="34" charset="0"/>
                <a:cs typeface="Arial" pitchFamily="34" charset="0"/>
              </a:rPr>
              <a:t>de acciones dirigidas a la formación de los recursos humanos, para la autogestión y solución de problemas de la comunidad.</a:t>
            </a:r>
          </a:p>
          <a:p>
            <a:pPr algn="just">
              <a:lnSpc>
                <a:spcPct val="100000"/>
              </a:lnSpc>
            </a:pPr>
            <a:r>
              <a:rPr lang="es-ES" sz="2800" dirty="0">
                <a:latin typeface="Arial" pitchFamily="34" charset="0"/>
                <a:cs typeface="Arial" pitchFamily="34" charset="0"/>
              </a:rPr>
              <a:t>• Cantidad </a:t>
            </a:r>
            <a:r>
              <a:rPr lang="es-ES" sz="2800" dirty="0">
                <a:latin typeface="Arial" pitchFamily="34" charset="0"/>
                <a:cs typeface="Arial" pitchFamily="34" charset="0"/>
              </a:rPr>
              <a:t>de acciones de proyección social, que fomentan en la comunidad una cultura económica, tributaria, conciencia del ahorro, y mentalidad de productores.</a:t>
            </a:r>
          </a:p>
          <a:p>
            <a:pPr algn="just">
              <a:lnSpc>
                <a:spcPct val="100000"/>
              </a:lnSpc>
            </a:pPr>
            <a:r>
              <a:rPr lang="es-ES" sz="2800" dirty="0">
                <a:latin typeface="Arial" pitchFamily="34" charset="0"/>
                <a:cs typeface="Arial" pitchFamily="34" charset="0"/>
              </a:rPr>
              <a:t>• Nivel </a:t>
            </a:r>
            <a:r>
              <a:rPr lang="es-ES" sz="2800" dirty="0">
                <a:latin typeface="Arial" pitchFamily="34" charset="0"/>
                <a:cs typeface="Arial" pitchFamily="34" charset="0"/>
              </a:rPr>
              <a:t>de efectividad de las acciones socioculturales realizadas.</a:t>
            </a:r>
          </a:p>
          <a:p>
            <a:pPr algn="just">
              <a:lnSpc>
                <a:spcPct val="100000"/>
              </a:lnSpc>
            </a:pPr>
            <a:endParaRPr lang="es-ES" sz="2800" dirty="0">
              <a:latin typeface="Arial" pitchFamily="34" charset="0"/>
              <a:cs typeface="Arial" pitchFamily="34" charset="0"/>
            </a:endParaRPr>
          </a:p>
          <a:p>
            <a:pPr algn="just">
              <a:lnSpc>
                <a:spcPct val="100000"/>
              </a:lnSpc>
            </a:pPr>
            <a:endParaRPr lang="en-US" sz="2800" dirty="0">
              <a:latin typeface="Arial" pitchFamily="34" charset="0"/>
              <a:cs typeface="Arial" pitchFamily="34" charset="0"/>
            </a:endParaRPr>
          </a:p>
        </p:txBody>
      </p:sp>
      <p:sp>
        <p:nvSpPr>
          <p:cNvPr id="42" name="Rectángulo 41"/>
          <p:cNvSpPr/>
          <p:nvPr/>
        </p:nvSpPr>
        <p:spPr>
          <a:xfrm>
            <a:off x="361950" y="10729137"/>
            <a:ext cx="20974050" cy="67206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868947" y="18329976"/>
            <a:ext cx="19523153" cy="6149124"/>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20000"/>
              </a:lnSpc>
            </a:pPr>
            <a:r>
              <a:rPr lang="es-ES" sz="2800" dirty="0">
                <a:latin typeface="Arial" pitchFamily="34" charset="0"/>
                <a:cs typeface="Arial" pitchFamily="34" charset="0"/>
              </a:rPr>
              <a:t>Se </a:t>
            </a:r>
            <a:r>
              <a:rPr lang="es-ES" sz="2800" dirty="0">
                <a:latin typeface="Arial" pitchFamily="34" charset="0"/>
                <a:cs typeface="Arial" pitchFamily="34" charset="0"/>
              </a:rPr>
              <a:t>proponen las dimensiones articulación social e inclusión educativa, que tienen subsumido indicadores que permiten evaluar el impacto social de la Universidad de Las Tunas en comunidades en condiciones de vulnerabilidad, los cuales están relacionados con los aspectos de participación comunitaria, desarrollo formativo, educación continua, bienestar socio-económico, equidad de género, y a lo interno de la Universidad con los gestores, la integración, interacción, e introducción de resultados científicos. Representan una herramienta eficaz para emprender acciones en las comunidades en condiciones de vulnerabilidad, mediante una adecuada evaluación y control de las acciones, dirigidas a satisfacer las necesidades de los individuos y elevar la calidad de vida de la comunidad</a:t>
            </a:r>
            <a:endParaRPr lang="en-US" sz="2800" dirty="0">
              <a:latin typeface="Arial" pitchFamily="34" charset="0"/>
              <a:cs typeface="Arial" pitchFamily="34" charset="0"/>
            </a:endParaRPr>
          </a:p>
        </p:txBody>
      </p:sp>
      <p:sp>
        <p:nvSpPr>
          <p:cNvPr id="44" name="Rectángulo 43"/>
          <p:cNvSpPr/>
          <p:nvPr/>
        </p:nvSpPr>
        <p:spPr>
          <a:xfrm>
            <a:off x="752475" y="18329977"/>
            <a:ext cx="19639625" cy="61491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715208" y="25546050"/>
            <a:ext cx="20163592" cy="5391150"/>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s-ES" sz="3200" dirty="0" smtClean="0"/>
              <a:t>• </a:t>
            </a:r>
            <a:r>
              <a:rPr lang="es-ES" sz="11200" dirty="0" smtClean="0">
                <a:latin typeface="Arial" pitchFamily="34" charset="0"/>
                <a:cs typeface="Arial" pitchFamily="34" charset="0"/>
              </a:rPr>
              <a:t>Ministerio </a:t>
            </a:r>
            <a:r>
              <a:rPr lang="es-ES" sz="11200" dirty="0">
                <a:latin typeface="Arial" pitchFamily="34" charset="0"/>
                <a:cs typeface="Arial" pitchFamily="34" charset="0"/>
              </a:rPr>
              <a:t>de Educación Superior. </a:t>
            </a:r>
            <a:r>
              <a:rPr lang="es-ES" sz="11200" dirty="0">
                <a:latin typeface="Arial" pitchFamily="34" charset="0"/>
                <a:cs typeface="Arial" pitchFamily="34" charset="0"/>
              </a:rPr>
              <a:t>(2014). Perfeccionamiento del sistema de gestión del proceso de formación integral del estudiante universitarios en el eslabón de base. (Segunda parte). Editorial Universitaria Félix Varela. La Habana. Cuba.</a:t>
            </a:r>
          </a:p>
          <a:p>
            <a:pPr algn="l"/>
            <a:r>
              <a:rPr lang="es-ES" sz="11200" dirty="0" smtClean="0">
                <a:latin typeface="Arial" pitchFamily="34" charset="0"/>
                <a:cs typeface="Arial" pitchFamily="34" charset="0"/>
              </a:rPr>
              <a:t>• Ministerio </a:t>
            </a:r>
            <a:r>
              <a:rPr lang="es-ES" sz="11200" dirty="0">
                <a:latin typeface="Arial" pitchFamily="34" charset="0"/>
                <a:cs typeface="Arial" pitchFamily="34" charset="0"/>
              </a:rPr>
              <a:t>de Educación Superior. </a:t>
            </a:r>
            <a:r>
              <a:rPr lang="es-ES" sz="11200" dirty="0">
                <a:latin typeface="Arial" pitchFamily="34" charset="0"/>
                <a:cs typeface="Arial" pitchFamily="34" charset="0"/>
              </a:rPr>
              <a:t>(2004). Programa Nacional de Extensión Universitaria. La Habana.</a:t>
            </a:r>
          </a:p>
          <a:p>
            <a:pPr algn="l"/>
            <a:r>
              <a:rPr lang="es-ES" sz="11200" dirty="0" smtClean="0">
                <a:latin typeface="Arial" pitchFamily="34" charset="0"/>
                <a:cs typeface="Arial" pitchFamily="34" charset="0"/>
              </a:rPr>
              <a:t>• Caballero</a:t>
            </a:r>
            <a:r>
              <a:rPr lang="es-ES" sz="11200" dirty="0">
                <a:latin typeface="Arial" pitchFamily="34" charset="0"/>
                <a:cs typeface="Arial" pitchFamily="34" charset="0"/>
              </a:rPr>
              <a:t>, M., </a:t>
            </a:r>
            <a:r>
              <a:rPr lang="es-ES" sz="11200" dirty="0" err="1">
                <a:latin typeface="Arial" pitchFamily="34" charset="0"/>
                <a:cs typeface="Arial" pitchFamily="34" charset="0"/>
              </a:rPr>
              <a:t>Yordi</a:t>
            </a:r>
            <a:r>
              <a:rPr lang="es-ES" sz="11200" dirty="0">
                <a:latin typeface="Arial" pitchFamily="34" charset="0"/>
                <a:cs typeface="Arial" pitchFamily="34" charset="0"/>
              </a:rPr>
              <a:t>, M. (2003). El trabajo Comunitario: una alternativa cubana al desarrollo social. Ediciones Ácana. Camagüey. Cuba.</a:t>
            </a:r>
          </a:p>
          <a:p>
            <a:pPr algn="l"/>
            <a:r>
              <a:rPr lang="es-ES" sz="11200" dirty="0" smtClean="0">
                <a:latin typeface="Arial" pitchFamily="34" charset="0"/>
                <a:cs typeface="Arial" pitchFamily="34" charset="0"/>
              </a:rPr>
              <a:t>• Conferencia </a:t>
            </a:r>
            <a:r>
              <a:rPr lang="es-ES" sz="11200" dirty="0">
                <a:latin typeface="Arial" pitchFamily="34" charset="0"/>
                <a:cs typeface="Arial" pitchFamily="34" charset="0"/>
              </a:rPr>
              <a:t>Regional sobre Políticas y Estrategias para la Transformación de la Educación Superior en América Latina y El Caribe. </a:t>
            </a:r>
            <a:r>
              <a:rPr lang="es-ES" sz="11200" dirty="0">
                <a:latin typeface="Arial" pitchFamily="34" charset="0"/>
                <a:cs typeface="Arial" pitchFamily="34" charset="0"/>
              </a:rPr>
              <a:t>(2018). Transformación de la Educación Superior: pertinencia y calidad. Estudios y rituales. Venezuela. UNESCO. Consultado el 28 de junio del 2022. </a:t>
            </a:r>
            <a:r>
              <a:rPr lang="es-ES" sz="11200" dirty="0">
                <a:latin typeface="Arial" pitchFamily="34" charset="0"/>
                <a:cs typeface="Arial" pitchFamily="34" charset="0"/>
              </a:rPr>
              <a:t>Registrado en: </a:t>
            </a:r>
            <a:r>
              <a:rPr lang="es-ES" sz="11200" dirty="0" smtClean="0">
                <a:latin typeface="Arial" pitchFamily="34" charset="0"/>
                <a:cs typeface="Arial" pitchFamily="34" charset="0"/>
              </a:rPr>
              <a:t>www.unesco.org/education/educprog/wche/doc</a:t>
            </a:r>
            <a:endParaRPr lang="es-ES" sz="11200" dirty="0">
              <a:latin typeface="Arial" pitchFamily="34" charset="0"/>
              <a:cs typeface="Arial" pitchFamily="34" charset="0"/>
            </a:endParaRPr>
          </a:p>
        </p:txBody>
      </p:sp>
      <p:sp>
        <p:nvSpPr>
          <p:cNvPr id="46" name="Rectángulo 45"/>
          <p:cNvSpPr/>
          <p:nvPr/>
        </p:nvSpPr>
        <p:spPr>
          <a:xfrm>
            <a:off x="704850" y="25290052"/>
            <a:ext cx="20173950" cy="53994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6261852" y="17522124"/>
            <a:ext cx="10093882" cy="65545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336557" y="10109509"/>
            <a:ext cx="10093882" cy="455185"/>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Tree>
    <p:extLst>
      <p:ext uri="{BB962C8B-B14F-4D97-AF65-F5344CB8AC3E}">
        <p14:creationId xmlns:p14="http://schemas.microsoft.com/office/powerpoint/2010/main" val="2625210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TotalTime>
  <Words>785</Words>
  <Application>Microsoft Office PowerPoint</Application>
  <PresentationFormat>Personalizado</PresentationFormat>
  <Paragraphs>37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INSERTAR TITULO DEL TALLER</vt:lpstr>
      <vt:lpstr>INSERTAR TITULO DEL TALLER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cp:lastModifiedBy>
  <cp:revision>43</cp:revision>
  <dcterms:created xsi:type="dcterms:W3CDTF">2021-12-21T16:45:31Z</dcterms:created>
  <dcterms:modified xsi:type="dcterms:W3CDTF">2005-01-01T06:07:09Z</dcterms:modified>
</cp:coreProperties>
</file>