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40" d="100"/>
          <a:sy n="40" d="100"/>
        </p:scale>
        <p:origin x="1013" y="-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18894" y="4077771"/>
            <a:ext cx="17722096" cy="1114206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rgbClr val="002060"/>
                </a:solidFill>
              </a:rPr>
              <a:t>XIV Taller </a:t>
            </a:r>
            <a:r>
              <a:rPr lang="en-US" sz="6600" b="1" dirty="0" err="1" smtClean="0">
                <a:solidFill>
                  <a:srgbClr val="002060"/>
                </a:solidFill>
              </a:rPr>
              <a:t>Internacional</a:t>
            </a:r>
            <a:r>
              <a:rPr lang="en-US" sz="6600" b="1" dirty="0" smtClean="0">
                <a:solidFill>
                  <a:srgbClr val="002060"/>
                </a:solidFill>
              </a:rPr>
              <a:t> Universidad, </a:t>
            </a:r>
            <a:r>
              <a:rPr lang="en-US" sz="6600" b="1" dirty="0" err="1" smtClean="0">
                <a:solidFill>
                  <a:srgbClr val="002060"/>
                </a:solidFill>
              </a:rPr>
              <a:t>Ciencia</a:t>
            </a:r>
            <a:r>
              <a:rPr lang="en-US" sz="6600" b="1" dirty="0" smtClean="0">
                <a:solidFill>
                  <a:srgbClr val="002060"/>
                </a:solidFill>
              </a:rPr>
              <a:t> y </a:t>
            </a:r>
            <a:r>
              <a:rPr lang="en-US" sz="6600" b="1" dirty="0" err="1" smtClean="0">
                <a:solidFill>
                  <a:srgbClr val="002060"/>
                </a:solidFill>
              </a:rPr>
              <a:t>Tecnología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099" y="11249322"/>
            <a:ext cx="19047383" cy="1467403"/>
          </a:xfrm>
        </p:spPr>
        <p:txBody>
          <a:bodyPr>
            <a:noAutofit/>
          </a:bodyPr>
          <a:lstStyle/>
          <a:p>
            <a:r>
              <a:rPr lang="es-ES" sz="3200" dirty="0" smtClean="0"/>
              <a:t>Evaluar </a:t>
            </a:r>
            <a:r>
              <a:rPr lang="es-ES" sz="3200" dirty="0"/>
              <a:t>la eficiencia de </a:t>
            </a:r>
            <a:r>
              <a:rPr lang="es-ES" sz="3200" dirty="0" smtClean="0"/>
              <a:t>la </a:t>
            </a:r>
            <a:r>
              <a:rPr lang="es-ES" sz="3200" dirty="0"/>
              <a:t>Universidad de La Habana en los resultados de proyectos de ciencia, tecnología e innovación en el año 2022, a partir de algunos indicadores y metas del proceso “Ciencia, tecnología e innovación”, del “Proyecto Estratégico del Ministerio de Educación Superior 2022-2026</a:t>
            </a:r>
            <a:r>
              <a:rPr lang="es-ES" sz="3200" dirty="0" smtClean="0"/>
              <a:t>”.</a:t>
            </a:r>
            <a:endParaRPr lang="es-E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1254675" y="5653113"/>
            <a:ext cx="19131795" cy="17118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5500" b="1" kern="0" dirty="0" smtClean="0">
                <a:ea typeface="Calibri Light" panose="020F0302020204030204" pitchFamily="34" charset="0"/>
                <a:cs typeface="Calibri Light" panose="020F0302020204030204" pitchFamily="34" charset="0"/>
              </a:rPr>
              <a:t>Eficiencia en proyectos CTI en la Universidad de La </a:t>
            </a:r>
            <a:r>
              <a:rPr lang="es-ES" sz="5500" b="1" kern="0" dirty="0">
                <a:ea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lang="es-ES" sz="5500" b="1" kern="0" dirty="0" smtClean="0">
                <a:ea typeface="Calibri Light" panose="020F0302020204030204" pitchFamily="34" charset="0"/>
                <a:cs typeface="Calibri Light" panose="020F0302020204030204" pitchFamily="34" charset="0"/>
              </a:rPr>
              <a:t>abana según indicadores del Ministerio de Educación Superior de Cuba</a:t>
            </a:r>
            <a:endParaRPr lang="es-ES" sz="55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=""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1181099" y="7850778"/>
            <a:ext cx="19131795" cy="1797128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5400" dirty="0" smtClean="0">
                <a:solidFill>
                  <a:srgbClr val="002060"/>
                </a:solidFill>
              </a:rPr>
              <a:t>Naisvel González (UH), Diana Otero (UH), </a:t>
            </a:r>
            <a:r>
              <a:rPr lang="en-US" sz="5400" dirty="0" err="1" smtClean="0">
                <a:solidFill>
                  <a:srgbClr val="002060"/>
                </a:solidFill>
              </a:rPr>
              <a:t>Annia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</a:rPr>
              <a:t>Almeyda</a:t>
            </a:r>
            <a:r>
              <a:rPr lang="en-US" sz="5400" dirty="0" smtClean="0">
                <a:solidFill>
                  <a:srgbClr val="002060"/>
                </a:solidFill>
              </a:rPr>
              <a:t> (Universidad </a:t>
            </a:r>
            <a:r>
              <a:rPr lang="en-US" sz="5400" dirty="0" err="1" smtClean="0">
                <a:solidFill>
                  <a:srgbClr val="002060"/>
                </a:solidFill>
              </a:rPr>
              <a:t>Internacional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</a:rPr>
              <a:t>Iberoamericana</a:t>
            </a:r>
            <a:r>
              <a:rPr lang="en-US" sz="5400" dirty="0" smtClean="0">
                <a:solidFill>
                  <a:srgbClr val="002060"/>
                </a:solidFill>
              </a:rPr>
              <a:t>) y Odalys </a:t>
            </a:r>
            <a:r>
              <a:rPr lang="en-US" sz="5400" dirty="0" err="1" smtClean="0">
                <a:solidFill>
                  <a:srgbClr val="002060"/>
                </a:solidFill>
              </a:rPr>
              <a:t>Abín</a:t>
            </a:r>
            <a:r>
              <a:rPr lang="en-US" sz="5400" dirty="0">
                <a:solidFill>
                  <a:srgbClr val="002060"/>
                </a:solidFill>
              </a:rPr>
              <a:t> </a:t>
            </a:r>
            <a:r>
              <a:rPr lang="en-US" sz="5400" dirty="0" smtClean="0">
                <a:solidFill>
                  <a:srgbClr val="002060"/>
                </a:solidFill>
              </a:rPr>
              <a:t>(UH)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8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46241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9280836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1044141"/>
            <a:ext cx="19131795" cy="1800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349751" y="13826935"/>
            <a:ext cx="8869261" cy="53077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3000" dirty="0" smtClean="0"/>
              <a:t>Metodología cuantitativa, con diseño no experimental.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3000" dirty="0" smtClean="0"/>
              <a:t>Muestra integrada por 32 áreas de la UH.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3000" dirty="0" smtClean="0"/>
              <a:t>Definición operacional de eficiencia:</a:t>
            </a:r>
          </a:p>
          <a:p>
            <a:pPr marL="914400" indent="-4572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3000" dirty="0" smtClean="0"/>
              <a:t>Normalización de </a:t>
            </a:r>
            <a:r>
              <a:rPr lang="es-ES" sz="3000" dirty="0"/>
              <a:t>los datos </a:t>
            </a:r>
            <a:r>
              <a:rPr lang="es-ES" sz="3000" dirty="0" smtClean="0"/>
              <a:t>por </a:t>
            </a:r>
            <a:r>
              <a:rPr lang="es-ES" sz="3000" dirty="0"/>
              <a:t>índice </a:t>
            </a:r>
            <a:r>
              <a:rPr lang="es-ES" sz="3000" dirty="0" smtClean="0"/>
              <a:t>de </a:t>
            </a:r>
            <a:r>
              <a:rPr lang="es-ES" sz="3000" dirty="0"/>
              <a:t>claustro</a:t>
            </a:r>
            <a:r>
              <a:rPr lang="es-ES" sz="3000" dirty="0" smtClean="0"/>
              <a:t>.</a:t>
            </a:r>
          </a:p>
          <a:p>
            <a:pPr marL="914400" indent="-4572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3000" dirty="0" smtClean="0"/>
              <a:t>Escala: </a:t>
            </a:r>
            <a:r>
              <a:rPr lang="es-MX" sz="3000" dirty="0" smtClean="0"/>
              <a:t>sin </a:t>
            </a:r>
            <a:r>
              <a:rPr lang="es-MX" sz="3000" dirty="0"/>
              <a:t>proyecto (0), baja participación (0,01 a 0,25), media (0,26 a 0,50), alta (0,51 a 0,75) y muy alta (0,76 a 1</a:t>
            </a:r>
            <a:r>
              <a:rPr lang="es-ES" sz="3000" dirty="0" smtClean="0"/>
              <a:t>).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3000" dirty="0" smtClean="0"/>
              <a:t>Dimensiones </a:t>
            </a:r>
            <a:r>
              <a:rPr lang="es-ES" sz="3000" dirty="0"/>
              <a:t>de análisis: área universitaria y área del conocimiento. 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3000" dirty="0"/>
              <a:t>Procesamiento de la información: Microsoft Excel, </a:t>
            </a:r>
            <a:r>
              <a:rPr lang="es-ES" sz="3000" dirty="0" smtClean="0"/>
              <a:t>paquete </a:t>
            </a:r>
            <a:r>
              <a:rPr lang="es-ES" sz="3000" dirty="0"/>
              <a:t>estadístico para </a:t>
            </a:r>
            <a:r>
              <a:rPr lang="es-ES" sz="3000" dirty="0" smtClean="0"/>
              <a:t>Ciencias Sociales SPSS 18.0, software </a:t>
            </a:r>
            <a:r>
              <a:rPr lang="es-ES" sz="3000" dirty="0" err="1"/>
              <a:t>Matlab</a:t>
            </a:r>
            <a:r>
              <a:rPr lang="es-ES" sz="3000" dirty="0"/>
              <a:t> </a:t>
            </a:r>
            <a:r>
              <a:rPr lang="es-ES" sz="3000" dirty="0" smtClean="0"/>
              <a:t>18.2 y software </a:t>
            </a:r>
            <a:r>
              <a:rPr lang="es-ES" sz="3000" dirty="0"/>
              <a:t>UCINET.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1181100" y="13697987"/>
            <a:ext cx="19131795" cy="5560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181099" y="20181237"/>
            <a:ext cx="19131795" cy="44428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3200" dirty="0" smtClean="0"/>
              <a:t>La </a:t>
            </a:r>
            <a:r>
              <a:rPr lang="es-ES" sz="3200" dirty="0"/>
              <a:t>UH </a:t>
            </a:r>
            <a:r>
              <a:rPr lang="es-ES" sz="3200" dirty="0" err="1"/>
              <a:t>sobrecumplió</a:t>
            </a:r>
            <a:r>
              <a:rPr lang="es-ES" sz="3200" dirty="0"/>
              <a:t> con las cifras pautadas en los </a:t>
            </a:r>
            <a:r>
              <a:rPr lang="es-ES" sz="3200" dirty="0" smtClean="0"/>
              <a:t>indicadores </a:t>
            </a:r>
            <a:r>
              <a:rPr lang="es-ES" sz="3200" dirty="0"/>
              <a:t>del proceso de CTI del </a:t>
            </a:r>
            <a:r>
              <a:rPr lang="es-ES" sz="3200" dirty="0" smtClean="0"/>
              <a:t>“Proyecto </a:t>
            </a:r>
            <a:r>
              <a:rPr lang="es-ES" sz="3200" dirty="0"/>
              <a:t>Estratégico del </a:t>
            </a:r>
            <a:r>
              <a:rPr lang="es-ES" sz="3200" dirty="0" smtClean="0"/>
              <a:t>MES 2022-2026”, </a:t>
            </a:r>
            <a:r>
              <a:rPr lang="es-ES" sz="3200" dirty="0"/>
              <a:t>siendo relevante el por ciento de participación alcanzado en PAPN (35,7% de 23%), PAPS-PT (18,8% de 12%) y PNAP con demanda externa (45,4% de 35%)</a:t>
            </a:r>
            <a:r>
              <a:rPr lang="es-MX" sz="3200" dirty="0"/>
              <a:t>.</a:t>
            </a:r>
            <a:endParaRPr lang="es-ES" sz="3200" dirty="0"/>
          </a:p>
          <a:p>
            <a:pPr marL="457200" lvl="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 smtClean="0"/>
              <a:t>Sin embargo, en </a:t>
            </a:r>
            <a:r>
              <a:rPr lang="en-US" sz="3200" dirty="0"/>
              <a:t>la </a:t>
            </a:r>
            <a:r>
              <a:rPr lang="en-US" sz="3200" dirty="0" err="1"/>
              <a:t>evaluación</a:t>
            </a:r>
            <a:r>
              <a:rPr lang="en-US" sz="3200" dirty="0"/>
              <a:t> de la </a:t>
            </a:r>
            <a:r>
              <a:rPr lang="en-US" sz="3200" dirty="0" err="1"/>
              <a:t>eficiencia</a:t>
            </a:r>
            <a:r>
              <a:rPr lang="en-US" sz="3200" dirty="0"/>
              <a:t> </a:t>
            </a:r>
            <a:r>
              <a:rPr lang="en-US" sz="3200" dirty="0" smtClean="0"/>
              <a:t>en </a:t>
            </a:r>
            <a:r>
              <a:rPr lang="en-US" sz="3200" dirty="0" err="1" smtClean="0"/>
              <a:t>proyectos</a:t>
            </a:r>
            <a:r>
              <a:rPr lang="en-US" sz="3200" dirty="0" smtClean="0"/>
              <a:t> CTI </a:t>
            </a:r>
            <a:r>
              <a:rPr lang="en-US" sz="3200" dirty="0" err="1" smtClean="0"/>
              <a:t>por</a:t>
            </a:r>
            <a:r>
              <a:rPr lang="en-US" sz="3200" dirty="0" smtClean="0"/>
              <a:t> </a:t>
            </a:r>
            <a:r>
              <a:rPr lang="en-US" sz="3200" dirty="0" err="1"/>
              <a:t>áreas</a:t>
            </a:r>
            <a:r>
              <a:rPr lang="en-US" sz="3200" dirty="0"/>
              <a:t> </a:t>
            </a:r>
            <a:r>
              <a:rPr lang="en-US" sz="3200" dirty="0" err="1"/>
              <a:t>universitarias</a:t>
            </a:r>
            <a:r>
              <a:rPr lang="en-US" sz="3200" dirty="0"/>
              <a:t>, </a:t>
            </a:r>
            <a:r>
              <a:rPr lang="en-US" sz="3200" dirty="0" err="1"/>
              <a:t>predominaron</a:t>
            </a:r>
            <a:r>
              <a:rPr lang="en-US" sz="3200" dirty="0"/>
              <a:t> </a:t>
            </a:r>
            <a:r>
              <a:rPr lang="es-ES" sz="3200" dirty="0"/>
              <a:t>las categorías de respuesta más desfavorables del intervalo: sin y baja participación. Menos de un tercio de las áreas universitarias se colocaron en los </a:t>
            </a:r>
            <a:r>
              <a:rPr lang="es-ES" sz="3200" dirty="0" smtClean="0"/>
              <a:t>rangos más favorables: </a:t>
            </a:r>
            <a:r>
              <a:rPr lang="es-ES" sz="3200" dirty="0"/>
              <a:t>media, alta y muy alta participación.</a:t>
            </a:r>
            <a:endParaRPr lang="en-US" sz="3200" dirty="0"/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 err="1" smtClean="0"/>
              <a:t>También</a:t>
            </a:r>
            <a:r>
              <a:rPr lang="en-US" sz="3200" dirty="0" smtClean="0"/>
              <a:t> </a:t>
            </a:r>
            <a:r>
              <a:rPr lang="es-ES" sz="3200" dirty="0" smtClean="0"/>
              <a:t>existió </a:t>
            </a:r>
            <a:r>
              <a:rPr lang="es-ES" sz="3200" dirty="0"/>
              <a:t>un desbalance significativo en la </a:t>
            </a:r>
            <a:r>
              <a:rPr lang="es-ES" sz="3200" dirty="0" smtClean="0"/>
              <a:t>eficiencia en proyectos CTI por áreas del conocimiento. Fueron las ciencias naturales, exactas y técnicas </a:t>
            </a:r>
            <a:r>
              <a:rPr lang="es-ES" sz="3200" dirty="0"/>
              <a:t>las que </a:t>
            </a:r>
            <a:r>
              <a:rPr lang="es-ES" sz="3200" dirty="0" smtClean="0"/>
              <a:t>más contribuyeron a la eficiencia de </a:t>
            </a:r>
            <a:r>
              <a:rPr lang="es-ES" sz="3200" dirty="0"/>
              <a:t>la UH, seguido de las ciencias económicas </a:t>
            </a:r>
            <a:r>
              <a:rPr lang="es-ES" sz="3200" dirty="0" smtClean="0"/>
              <a:t>y, en menor medida, de las ciencias sociales y humanidades.</a:t>
            </a:r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20138626"/>
            <a:ext cx="19131795" cy="4485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81099" y="25576940"/>
            <a:ext cx="19131795" cy="34930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3200" dirty="0" smtClean="0"/>
              <a:t>Díaz-</a:t>
            </a:r>
            <a:r>
              <a:rPr lang="es-ES" sz="3200" dirty="0" err="1" smtClean="0"/>
              <a:t>Canel</a:t>
            </a:r>
            <a:r>
              <a:rPr lang="es-ES" sz="3200" dirty="0" smtClean="0"/>
              <a:t> </a:t>
            </a:r>
            <a:r>
              <a:rPr lang="es-ES" sz="3200" dirty="0" err="1" smtClean="0"/>
              <a:t>Bermudez</a:t>
            </a:r>
            <a:r>
              <a:rPr lang="es-ES" sz="3200" dirty="0"/>
              <a:t>, M. (2021). </a:t>
            </a:r>
            <a:r>
              <a:rPr lang="es-ES" sz="3200" i="1" dirty="0"/>
              <a:t>Sistema de gestión del gobierno basado en ciencia e innovación para el desarrollo sostenible en Cuba</a:t>
            </a:r>
            <a:r>
              <a:rPr lang="es-ES" sz="3200" dirty="0"/>
              <a:t>. La Habana: Editorial Universitaria</a:t>
            </a:r>
            <a:r>
              <a:rPr lang="es-ES" sz="3200" dirty="0" smtClean="0"/>
              <a:t>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3200" dirty="0"/>
              <a:t>León Díaz, O., </a:t>
            </a:r>
            <a:r>
              <a:rPr lang="es-ES" sz="3200" dirty="0" err="1"/>
              <a:t>Pierra</a:t>
            </a:r>
            <a:r>
              <a:rPr lang="es-ES" sz="3200" dirty="0"/>
              <a:t> Conde, A., García Cuevas, J. L</a:t>
            </a:r>
            <a:r>
              <a:rPr lang="es-ES" sz="3200" dirty="0" smtClean="0"/>
              <a:t>. y Fernández </a:t>
            </a:r>
            <a:r>
              <a:rPr lang="es-ES" sz="3200" dirty="0"/>
              <a:t>González, A. </a:t>
            </a:r>
            <a:r>
              <a:rPr lang="es-ES" sz="3200" dirty="0" smtClean="0"/>
              <a:t>(2021</a:t>
            </a:r>
            <a:r>
              <a:rPr lang="es-ES" sz="3200" dirty="0"/>
              <a:t>). La educación superior cubana en el escenario actual del sistema de </a:t>
            </a:r>
            <a:r>
              <a:rPr lang="es-ES" sz="3200" dirty="0" smtClean="0"/>
              <a:t>ciencia</a:t>
            </a:r>
            <a:r>
              <a:rPr lang="es-ES" sz="3200" dirty="0"/>
              <a:t>, </a:t>
            </a:r>
            <a:r>
              <a:rPr lang="es-ES" sz="3200" dirty="0" smtClean="0"/>
              <a:t>tecnología </a:t>
            </a:r>
            <a:r>
              <a:rPr lang="es-ES" sz="3200" dirty="0"/>
              <a:t>e </a:t>
            </a:r>
            <a:r>
              <a:rPr lang="es-ES" sz="3200" dirty="0" smtClean="0"/>
              <a:t>innovación</a:t>
            </a:r>
            <a:r>
              <a:rPr lang="es-ES" sz="3200" dirty="0"/>
              <a:t>. </a:t>
            </a:r>
            <a:r>
              <a:rPr lang="es-ES" sz="3200" i="1" dirty="0"/>
              <a:t>Revista Universidad y Sociedad</a:t>
            </a:r>
            <a:r>
              <a:rPr lang="es-ES" sz="3200" dirty="0"/>
              <a:t>, 13(1), 371-381</a:t>
            </a:r>
            <a:r>
              <a:rPr lang="es-ES" sz="3200" dirty="0" smtClean="0"/>
              <a:t>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3200" dirty="0" smtClean="0"/>
              <a:t>Rodríguez </a:t>
            </a:r>
            <a:r>
              <a:rPr lang="es-ES" sz="3200" dirty="0"/>
              <a:t>Batista, A</a:t>
            </a:r>
            <a:r>
              <a:rPr lang="es-ES" sz="3200" dirty="0" smtClean="0"/>
              <a:t>. y </a:t>
            </a:r>
            <a:r>
              <a:rPr lang="es-ES" sz="3200" dirty="0"/>
              <a:t>Núñez </a:t>
            </a:r>
            <a:r>
              <a:rPr lang="es-ES" sz="3200" dirty="0" err="1"/>
              <a:t>Jover</a:t>
            </a:r>
            <a:r>
              <a:rPr lang="es-ES" sz="3200" dirty="0"/>
              <a:t>, J. R. </a:t>
            </a:r>
            <a:r>
              <a:rPr lang="es-ES" sz="3200" dirty="0" smtClean="0"/>
              <a:t>(2021</a:t>
            </a:r>
            <a:r>
              <a:rPr lang="es-ES" sz="3200" dirty="0"/>
              <a:t>). El Sistema de Ciencia, Tecnología e Innovación y la actualización del modelo de desarrollo económico de Cuba. </a:t>
            </a:r>
            <a:r>
              <a:rPr lang="es-ES" sz="3200" i="1" dirty="0"/>
              <a:t>Revista Universidad y Sociedad</a:t>
            </a:r>
            <a:r>
              <a:rPr lang="es-ES" sz="3200" dirty="0"/>
              <a:t>, 13(4), 7-19</a:t>
            </a:r>
            <a:r>
              <a:rPr lang="es-ES" sz="3200" dirty="0" smtClean="0"/>
              <a:t>.</a:t>
            </a:r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5534477"/>
            <a:ext cx="19131795" cy="35354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921859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27827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10133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254675" y="29872020"/>
            <a:ext cx="19131795" cy="1184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14462125" algn="l"/>
                <a:tab pos="14524038" algn="l"/>
              </a:tabLst>
            </a:pPr>
            <a:r>
              <a:rPr lang="en-US" sz="3200" dirty="0" err="1" smtClean="0"/>
              <a:t>Dra</a:t>
            </a:r>
            <a:r>
              <a:rPr lang="en-US" sz="3200" dirty="0" smtClean="0"/>
              <a:t>. C. </a:t>
            </a:r>
            <a:r>
              <a:rPr lang="en-US" sz="3200" dirty="0" err="1" smtClean="0"/>
              <a:t>Maday</a:t>
            </a:r>
            <a:r>
              <a:rPr lang="en-US" sz="3200" dirty="0" smtClean="0"/>
              <a:t> Alonso del </a:t>
            </a:r>
            <a:r>
              <a:rPr lang="en-US" sz="3200" dirty="0" err="1" smtClean="0"/>
              <a:t>Rivero</a:t>
            </a:r>
            <a:r>
              <a:rPr lang="en-US" sz="3200" dirty="0" smtClean="0"/>
              <a:t> 		Dr. C. </a:t>
            </a:r>
            <a:r>
              <a:rPr lang="en-US" sz="3200" dirty="0" err="1" smtClean="0"/>
              <a:t>Raúl</a:t>
            </a:r>
            <a:r>
              <a:rPr lang="en-US" sz="3200" dirty="0" smtClean="0"/>
              <a:t> Guinovart </a:t>
            </a:r>
            <a:r>
              <a:rPr lang="en-US" sz="3200" dirty="0" err="1" smtClean="0"/>
              <a:t>Díaz</a:t>
            </a:r>
            <a:endParaRPr lang="en-US" sz="32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200" dirty="0" err="1" smtClean="0"/>
              <a:t>Vicerrectora</a:t>
            </a:r>
            <a:r>
              <a:rPr lang="en-US" sz="3200" dirty="0" smtClean="0"/>
              <a:t> de </a:t>
            </a:r>
            <a:r>
              <a:rPr lang="en-US" sz="3200" dirty="0" err="1" smtClean="0"/>
              <a:t>Investigación</a:t>
            </a:r>
            <a:r>
              <a:rPr lang="en-US" sz="3200" dirty="0" smtClean="0"/>
              <a:t> y </a:t>
            </a:r>
            <a:r>
              <a:rPr lang="en-US" sz="3200" dirty="0" err="1" smtClean="0"/>
              <a:t>Posgrado</a:t>
            </a:r>
            <a:r>
              <a:rPr lang="en-US" sz="3200" dirty="0" smtClean="0"/>
              <a:t> </a:t>
            </a:r>
            <a:r>
              <a:rPr lang="en-US" sz="3200" dirty="0" smtClean="0"/>
              <a:t>(UH) 			Director de </a:t>
            </a:r>
            <a:r>
              <a:rPr lang="en-US" sz="3200" dirty="0" err="1" smtClean="0"/>
              <a:t>Ciencia</a:t>
            </a:r>
            <a:r>
              <a:rPr lang="en-US" sz="3200" dirty="0" smtClean="0"/>
              <a:t> y </a:t>
            </a:r>
            <a:r>
              <a:rPr lang="en-US" sz="3200" dirty="0" err="1" smtClean="0"/>
              <a:t>Técnica</a:t>
            </a:r>
            <a:r>
              <a:rPr lang="en-US" sz="3200" dirty="0" smtClean="0"/>
              <a:t> (UH)</a:t>
            </a:r>
            <a:endParaRPr lang="en-US" sz="3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2936" y="13834377"/>
            <a:ext cx="9875546" cy="528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</TotalTime>
  <Words>518</Words>
  <Application>Microsoft Office PowerPoint</Application>
  <PresentationFormat>Personalizado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de Office</vt:lpstr>
      <vt:lpstr>XIV Taller Internacional Universidad, Ciencia y Tecnología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DCT</cp:lastModifiedBy>
  <cp:revision>37</cp:revision>
  <dcterms:created xsi:type="dcterms:W3CDTF">2021-12-21T16:45:31Z</dcterms:created>
  <dcterms:modified xsi:type="dcterms:W3CDTF">2024-01-31T20:12:52Z</dcterms:modified>
</cp:coreProperties>
</file>