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3" autoAdjust="0"/>
    <p:restoredTop sz="94660"/>
  </p:normalViewPr>
  <p:slideViewPr>
    <p:cSldViewPr snapToGrid="0">
      <p:cViewPr>
        <p:scale>
          <a:sx n="48" d="100"/>
          <a:sy n="48" d="100"/>
        </p:scale>
        <p:origin x="-708" y="1098"/>
      </p:cViewPr>
      <p:guideLst>
        <p:guide orient="horz" pos="10318"/>
        <p:guide pos="691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‹Nº›</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2/1/2024</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‹Nº›</a:t>
            </a:fld>
            <a:endParaRPr lang="en-US" dirty="0"/>
          </a:p>
        </p:txBody>
      </p:sp>
      <p:grpSp>
        <p:nvGrpSpPr>
          <p:cNvPr id="8" name="Group 9776"/>
          <p:cNvGrpSpPr/>
          <p:nvPr userDrawn="1"/>
        </p:nvGrpSpPr>
        <p:grpSpPr>
          <a:xfrm>
            <a:off x="391887" y="346160"/>
            <a:ext cx="21248914" cy="4269383"/>
            <a:chOff x="0" y="0"/>
            <a:chExt cx="7564120" cy="1506855"/>
          </a:xfrm>
        </p:grpSpPr>
        <p:sp>
          <p:nvSpPr>
            <p:cNvPr id="9" name="Rectangle 9778"/>
            <p:cNvSpPr/>
            <p:nvPr userDrawn="1"/>
          </p:nvSpPr>
          <p:spPr>
            <a:xfrm>
              <a:off x="354330" y="483107"/>
              <a:ext cx="42144" cy="189937"/>
            </a:xfrm>
            <a:prstGeom prst="rect">
              <a:avLst/>
            </a:prstGeom>
            <a:ln>
              <a:noFill/>
            </a:ln>
          </p:spPr>
          <p:txBody>
            <a:bodyPr vert="horz" lIns="0" tIns="0" rIns="0" bIns="0" rtlCol="0">
              <a:noAutofit/>
            </a:bodyPr>
            <a:lstStyle/>
            <a:p>
              <a:pPr marL="6350" marR="635" indent="-6350" algn="l">
                <a:lnSpc>
                  <a:spcPct val="107000"/>
                </a:lnSpc>
                <a:spcAft>
                  <a:spcPts val="800"/>
                </a:spcAft>
              </a:pPr>
              <a:r>
                <a:rPr lang="es-ES" sz="1100">
                  <a:solidFill>
                    <a:srgbClr val="000000"/>
                  </a:solidFill>
                  <a:effectLst/>
                  <a:latin typeface="Calibri" panose="020F0502020204030204" pitchFamily="34" charset="0"/>
                  <a:ea typeface="Calibri" panose="020F0502020204030204" pitchFamily="34" charset="0"/>
                </a:rPr>
                <a:t> </a:t>
              </a:r>
              <a:endParaRPr lang="es-ES" sz="1100">
                <a:solidFill>
                  <a:srgbClr val="000000"/>
                </a:solidFill>
                <a:effectLst/>
                <a:latin typeface="Arial" panose="020B0604020202020204" pitchFamily="34" charset="0"/>
                <a:ea typeface="Arial" panose="020B0604020202020204" pitchFamily="34" charset="0"/>
              </a:endParaRPr>
            </a:p>
          </p:txBody>
        </p:sp>
        <p:pic>
          <p:nvPicPr>
            <p:cNvPr id="10" name="Picture 9777"/>
            <p:cNvPicPr/>
            <p:nvPr userDrawn="1"/>
          </p:nvPicPr>
          <p:blipFill>
            <a:blip r:embed="rId13"/>
            <a:stretch>
              <a:fillRect/>
            </a:stretch>
          </p:blipFill>
          <p:spPr>
            <a:xfrm>
              <a:off x="0" y="0"/>
              <a:ext cx="7564120" cy="1506855"/>
            </a:xfrm>
            <a:prstGeom prst="rect">
              <a:avLst/>
            </a:prstGeom>
          </p:spPr>
        </p:pic>
      </p:grpSp>
      <p:pic>
        <p:nvPicPr>
          <p:cNvPr id="11" name="Imagen 10"/>
          <p:cNvPicPr>
            <a:picLocks noChangeAspect="1"/>
          </p:cNvPicPr>
          <p:nvPr userDrawn="1"/>
        </p:nvPicPr>
        <p:blipFill>
          <a:blip r:embed="rId14"/>
          <a:stretch>
            <a:fillRect/>
          </a:stretch>
        </p:blipFill>
        <p:spPr>
          <a:xfrm flipV="1">
            <a:off x="0" y="31133143"/>
            <a:ext cx="21959887" cy="879085"/>
          </a:xfrm>
          <a:prstGeom prst="rect">
            <a:avLst/>
          </a:prstGeom>
        </p:spPr>
      </p:pic>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90800" y="4622566"/>
            <a:ext cx="17722096" cy="1114206"/>
          </a:xfrm>
        </p:spPr>
        <p:txBody>
          <a:bodyPr>
            <a:normAutofit/>
          </a:bodyPr>
          <a:lstStyle/>
          <a:p>
            <a:r>
              <a:rPr lang="es-ES" sz="6600" b="1" dirty="0"/>
              <a:t>XVII Taller Internacional </a:t>
            </a:r>
            <a:r>
              <a:rPr lang="es-ES" sz="6600" b="1" dirty="0" smtClean="0"/>
              <a:t>de “Extensión Universitaria”</a:t>
            </a:r>
            <a:endParaRPr lang="en-US" sz="6600" b="1" dirty="0"/>
          </a:p>
        </p:txBody>
      </p:sp>
      <p:sp>
        <p:nvSpPr>
          <p:cNvPr id="3" name="Subtítulo 2"/>
          <p:cNvSpPr>
            <a:spLocks noGrp="1"/>
          </p:cNvSpPr>
          <p:nvPr>
            <p:ph type="subTitle" idx="1"/>
          </p:nvPr>
        </p:nvSpPr>
        <p:spPr>
          <a:xfrm>
            <a:off x="1287235" y="10663141"/>
            <a:ext cx="18919524" cy="2421488"/>
          </a:xfrm>
        </p:spPr>
        <p:txBody>
          <a:bodyPr>
            <a:noAutofit/>
          </a:bodyPr>
          <a:lstStyle/>
          <a:p>
            <a:pPr algn="just">
              <a:lnSpc>
                <a:spcPct val="100000"/>
              </a:lnSpc>
              <a:spcBef>
                <a:spcPts val="0"/>
              </a:spcBef>
            </a:pPr>
            <a:r>
              <a:rPr lang="es-ES_tradnl" sz="2400" dirty="0"/>
              <a:t>En la ponencia se sistematizan las experiencias de la actividad científica y la práctica pedagógica de los autores, en torno al trabajo desplegado por el Grupo científico “Educación del talento de estudiantes universitarios” del Departamento de Educación Infantil, de la Facultad de Ciencias Pedagógicas, Universidad Agraria de La Habana “Fructuoso Rodríguez Pérez", creado desde el año 2016. El grupo científico nació para el desarrollo del talento científico de las estudiantes y de las investigaciones sobre la educación del talento audiovisual en las instituciones educativas de las diferentes enseñanzas</a:t>
            </a:r>
            <a:r>
              <a:rPr lang="es-ES" sz="2400" dirty="0" smtClean="0"/>
              <a:t>. </a:t>
            </a:r>
            <a:r>
              <a:rPr lang="es-ES" sz="2400" dirty="0" smtClean="0"/>
              <a:t>La investigación  </a:t>
            </a:r>
            <a:r>
              <a:rPr lang="es-ES" sz="2400" dirty="0"/>
              <a:t>tiene como objetivo general: </a:t>
            </a:r>
            <a:r>
              <a:rPr lang="es-ES" sz="2400" dirty="0"/>
              <a:t>Elaborar un sistema de talleres de apreciación-creación-producción, de fotografías, que contribuyan al desarrollo de conocimientos relacionados con la comunicación visual, desde la extensión universitaria, en los estudiantes de décimo grado del IPU “Juan Borrell” del Municipio de Güines, Provincia de Mayabeque</a:t>
            </a:r>
            <a:endParaRPr lang="en-US" sz="2400" dirty="0"/>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fontScale="92500" lnSpcReduction="20000"/>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r>
              <a:rPr lang="es-ES" sz="4800" b="1" dirty="0" smtClean="0"/>
              <a:t>TALLERES PARA EL DESARROLLO DE LA COMUNICACIÓN VISUAL DESDE LA EXTENSIÓN UNIVERSITARIA</a:t>
            </a:r>
            <a:endParaRPr lang="en-US" sz="4800" b="1" dirty="0"/>
          </a:p>
        </p:txBody>
      </p:sp>
      <p:sp>
        <p:nvSpPr>
          <p:cNvPr id="29" name="Text Placeholder 37">
            <a:extLst>
              <a:ext uri="{FF2B5EF4-FFF2-40B4-BE49-F238E27FC236}">
                <a16:creationId xmlns:a16="http://schemas.microsoft.com/office/drawing/2014/main" xmlns="" id="{0F56D88A-4B12-0F47-8D8A-2F1828CAE02A}"/>
              </a:ext>
            </a:extLst>
          </p:cNvPr>
          <p:cNvSpPr txBox="1">
            <a:spLocks/>
          </p:cNvSpPr>
          <p:nvPr/>
        </p:nvSpPr>
        <p:spPr>
          <a:xfrm>
            <a:off x="3218560" y="7156174"/>
            <a:ext cx="15394180" cy="2294217"/>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lnSpc>
                <a:spcPct val="100000"/>
              </a:lnSpc>
              <a:spcBef>
                <a:spcPts val="0"/>
              </a:spcBef>
              <a:buNone/>
            </a:pPr>
            <a:r>
              <a:rPr lang="es-ES" sz="2400" dirty="0"/>
              <a:t>M Sc. </a:t>
            </a:r>
            <a:r>
              <a:rPr lang="es-ES_tradnl" sz="2400" dirty="0"/>
              <a:t>Antonio Torres Pita</a:t>
            </a:r>
            <a:r>
              <a:rPr lang="es-ES" sz="2400" dirty="0" smtClean="0"/>
              <a:t>. </a:t>
            </a:r>
            <a:r>
              <a:rPr lang="es-ES" sz="2400" dirty="0"/>
              <a:t>Universidad Agraria de La  Habana “Fructuoso </a:t>
            </a:r>
          </a:p>
          <a:p>
            <a:pPr marL="0" indent="0" algn="ctr">
              <a:lnSpc>
                <a:spcPct val="100000"/>
              </a:lnSpc>
              <a:spcBef>
                <a:spcPts val="0"/>
              </a:spcBef>
              <a:buNone/>
            </a:pPr>
            <a:r>
              <a:rPr lang="es-ES" sz="2400" dirty="0"/>
              <a:t>Rodríguez Pérez”, Cuba</a:t>
            </a:r>
            <a:r>
              <a:rPr lang="es-ES" sz="2400" dirty="0" smtClean="0"/>
              <a:t>. </a:t>
            </a:r>
            <a:r>
              <a:rPr lang="es-ES" sz="2400" dirty="0" smtClean="0"/>
              <a:t>tonypita</a:t>
            </a:r>
            <a:r>
              <a:rPr lang="es-ES" sz="2400" dirty="0" smtClean="0"/>
              <a:t>@unah.edu.cu</a:t>
            </a:r>
            <a:endParaRPr lang="es-ES" sz="2400" dirty="0"/>
          </a:p>
          <a:p>
            <a:pPr marL="0" indent="0" algn="ctr">
              <a:lnSpc>
                <a:spcPct val="100000"/>
              </a:lnSpc>
              <a:spcBef>
                <a:spcPts val="0"/>
              </a:spcBef>
              <a:buNone/>
            </a:pPr>
            <a:r>
              <a:rPr lang="es-ES" sz="2400" dirty="0" smtClean="0"/>
              <a:t>Nayla Margarón Batista</a:t>
            </a:r>
            <a:r>
              <a:rPr lang="es-ES" sz="2400" dirty="0" smtClean="0"/>
              <a:t>. Estudiante de la Carrera Licenciatura en Educación. Artística. Universidad </a:t>
            </a:r>
            <a:r>
              <a:rPr lang="es-ES" sz="2400" dirty="0"/>
              <a:t>Agraria de La Habana “Fructuoso Rodríguez </a:t>
            </a:r>
            <a:r>
              <a:rPr lang="es-ES" sz="2400" dirty="0" smtClean="0"/>
              <a:t>Pérez</a:t>
            </a:r>
            <a:r>
              <a:rPr lang="es-ES" sz="2400" dirty="0"/>
              <a:t>”, Cuba</a:t>
            </a:r>
            <a:r>
              <a:rPr lang="es-ES" sz="2400" dirty="0" smtClean="0"/>
              <a:t>. </a:t>
            </a:r>
            <a:r>
              <a:rPr lang="es-ES_tradnl" sz="2400" dirty="0"/>
              <a:t>margaronnayla@gmail.com</a:t>
            </a:r>
            <a:endParaRPr lang="es-ES" sz="2400" dirty="0"/>
          </a:p>
          <a:p>
            <a:pPr marL="0" indent="0" algn="ctr">
              <a:lnSpc>
                <a:spcPct val="100000"/>
              </a:lnSpc>
              <a:spcBef>
                <a:spcPts val="0"/>
              </a:spcBef>
              <a:buNone/>
            </a:pPr>
            <a:r>
              <a:rPr lang="es-ES_tradnl" sz="2400" dirty="0"/>
              <a:t>Lianet Guilarte Romero</a:t>
            </a:r>
            <a:r>
              <a:rPr lang="es-ES" sz="2400" dirty="0"/>
              <a:t>. Estudiante de la Carrera Licenciatura en Educación. </a:t>
            </a:r>
            <a:r>
              <a:rPr lang="es-ES" sz="2400" dirty="0" smtClean="0"/>
              <a:t>Artística. Universidad </a:t>
            </a:r>
            <a:r>
              <a:rPr lang="es-ES" sz="2400" dirty="0"/>
              <a:t>Agraria de La Habana “Fructuoso </a:t>
            </a:r>
            <a:r>
              <a:rPr lang="es-ES" sz="2400" dirty="0" smtClean="0"/>
              <a:t>Rodríguez </a:t>
            </a:r>
            <a:r>
              <a:rPr lang="es-ES" sz="2400" dirty="0"/>
              <a:t>Pérez”,  Cuba</a:t>
            </a:r>
            <a:r>
              <a:rPr lang="es-ES" sz="2400" dirty="0" smtClean="0"/>
              <a:t>. </a:t>
            </a:r>
            <a:r>
              <a:rPr lang="es-ES_tradnl" sz="2400" dirty="0"/>
              <a:t>l</a:t>
            </a:r>
            <a:r>
              <a:rPr lang="es-ES_tradnl" sz="2400" dirty="0" smtClean="0"/>
              <a:t>ianet1108@gmail.com</a:t>
            </a:r>
            <a:endParaRPr lang="en-US" sz="2400" dirty="0"/>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xmlns="" id="{FCB797DF-A438-244B-B34C-CCF348A4370E}"/>
              </a:ext>
            </a:extLst>
          </p:cNvPr>
          <p:cNvSpPr txBox="1">
            <a:spLocks/>
          </p:cNvSpPr>
          <p:nvPr/>
        </p:nvSpPr>
        <p:spPr>
          <a:xfrm>
            <a:off x="5933002" y="21078002"/>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4. REFERENCIAS BIBLIOGRÁFICAS</a:t>
            </a:r>
          </a:p>
        </p:txBody>
      </p:sp>
      <p:sp>
        <p:nvSpPr>
          <p:cNvPr id="39" name="Text Placeholder 28">
            <a:extLst>
              <a:ext uri="{FF2B5EF4-FFF2-40B4-BE49-F238E27FC236}">
                <a16:creationId xmlns:a16="http://schemas.microsoft.com/office/drawing/2014/main" xmlns="" id="{FCB797DF-A438-244B-B34C-CCF348A4370E}"/>
              </a:ext>
            </a:extLst>
          </p:cNvPr>
          <p:cNvSpPr txBox="1">
            <a:spLocks/>
          </p:cNvSpPr>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a:solidFill>
                  <a:srgbClr val="002060"/>
                </a:solidFill>
              </a:rPr>
              <a:t>AGRADECIMIENTOS</a:t>
            </a:r>
          </a:p>
        </p:txBody>
      </p:sp>
      <p:sp>
        <p:nvSpPr>
          <p:cNvPr id="40" name="Rectángulo 39"/>
          <p:cNvSpPr/>
          <p:nvPr/>
        </p:nvSpPr>
        <p:spPr>
          <a:xfrm>
            <a:off x="1181100" y="10663141"/>
            <a:ext cx="19131795" cy="26022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181100" y="14014173"/>
            <a:ext cx="19131795" cy="2447041"/>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ES" sz="2400" dirty="0"/>
              <a:t>La muestra seleccionada en la investigación está conformada por los 21 estudiantes que forman parte de los talleres de las artes visuales en fotografía del IPU “Juan Borrell” del municipio de Güines provincia </a:t>
            </a:r>
            <a:r>
              <a:rPr lang="es-ES" sz="2400" dirty="0" smtClean="0"/>
              <a:t>Mayabeque. </a:t>
            </a:r>
            <a:r>
              <a:rPr lang="es-ES" sz="2400" dirty="0"/>
              <a:t>La propuesta que se presenta contribuye al desarrollo de los conocimientos relacionados con la comunicación visual desde la extensión </a:t>
            </a:r>
            <a:r>
              <a:rPr lang="es-ES" sz="2400" dirty="0" smtClean="0"/>
              <a:t>universitaria. </a:t>
            </a:r>
            <a:r>
              <a:rPr lang="es-ES" sz="2400" dirty="0"/>
              <a:t>En las sesiones de trabajo, se emplea como forma de organización para su ejecución, el taller de apreciación, creación, producción, como forma de organización del proceso de enseñanza aprendizaje de la educación </a:t>
            </a:r>
            <a:r>
              <a:rPr lang="es-ES" sz="2400" dirty="0" smtClean="0"/>
              <a:t>artística. </a:t>
            </a:r>
            <a:r>
              <a:rPr lang="es-ES" sz="2400" dirty="0"/>
              <a:t>En cada taller se promueve la concientización de los procesos y resultados de los conocimientos que se están gestando en cada uno de los participantes del taller y en el grupo de forma general, la sistematización de los aspectos esenciales y comunes para el grupo, a partir de las siguientes categorías de análisis: conceptos claves, conocimientos previos, nuevos conocimientos y nuevas necesidades de </a:t>
            </a:r>
            <a:r>
              <a:rPr lang="es-ES" sz="2400" dirty="0" smtClean="0"/>
              <a:t>conocimientos.</a:t>
            </a:r>
            <a:endParaRPr lang="es-ES" sz="2400" dirty="0"/>
          </a:p>
          <a:p>
            <a:pPr algn="just"/>
            <a:endParaRPr lang="en-US" sz="2400" dirty="0"/>
          </a:p>
        </p:txBody>
      </p:sp>
      <p:sp>
        <p:nvSpPr>
          <p:cNvPr id="42" name="Rectángulo 41"/>
          <p:cNvSpPr/>
          <p:nvPr/>
        </p:nvSpPr>
        <p:spPr>
          <a:xfrm>
            <a:off x="1181100" y="14014175"/>
            <a:ext cx="19131795" cy="24470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238249" y="17568067"/>
            <a:ext cx="19017496" cy="2766183"/>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0"/>
              </a:spcBef>
            </a:pPr>
            <a:r>
              <a:rPr lang="es-ES_tradnl" sz="2400" dirty="0"/>
              <a:t>Con la aplicación del sistema de talleres de fotografía, elaborados en la investigación y aplicados en el preuniversitario Juan Borrell de Güines, se corroboró que los resultados han sido alentadores, los estudiantes han participado en diferentes eventos, donde han podido mostrar sus trabajos y ser galardonados. Los anteriores razonamientos se materializan a partir de su participación en la muestra expositiva, en el mes de julio y agosto en el Departamento Educativo del Museo Nacional de Bellas Artes (MNBA). En el concurso provincial y nacional; “Donde crece la Palma”, donde se obtuvo el 1er premio de fotografía en la categoría de 14 a 17 años; dedicado a José Martí. En el concurso de fotografía, “Arte + Realidad = Reflexión”, auspiciado por el Museo Nacional de Bellas Artes (MNBA), por la celebración del 501 aniversario de fundación de la Habana, manifestándose una mayor conectividad entre la Universidad y la Sociedad a través de la Extensión Universitaria</a:t>
            </a:r>
            <a:endParaRPr lang="en-US" sz="2400" dirty="0"/>
          </a:p>
        </p:txBody>
      </p:sp>
      <p:sp>
        <p:nvSpPr>
          <p:cNvPr id="44" name="Rectángulo 43"/>
          <p:cNvSpPr/>
          <p:nvPr/>
        </p:nvSpPr>
        <p:spPr>
          <a:xfrm>
            <a:off x="1181100" y="17371586"/>
            <a:ext cx="19131795" cy="29847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181101" y="22410277"/>
            <a:ext cx="19131795" cy="2980896"/>
          </a:xfrm>
          <a:prstGeom prst="rect">
            <a:avLst/>
          </a:prstGeom>
        </p:spPr>
        <p:txBody>
          <a:bodyPr vert="horz" lIns="91440" tIns="45720" rIns="91440" bIns="45720" rtlCol="0">
            <a:no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lnSpc>
                <a:spcPct val="100000"/>
              </a:lnSpc>
              <a:spcBef>
                <a:spcPts val="0"/>
              </a:spcBef>
            </a:pPr>
            <a:r>
              <a:rPr lang="es-ES_tradnl" sz="2400" dirty="0"/>
              <a:t>Aburto, S. (2009). Arte y comunicación. El objeto en el transobjeto. Razón y palabra(66), 1-44. Obtenido de http://www.redalyc.org/articulo.oa?id=199520908009</a:t>
            </a:r>
            <a:endParaRPr lang="es-ES" sz="2400" dirty="0"/>
          </a:p>
          <a:p>
            <a:pPr algn="just">
              <a:lnSpc>
                <a:spcPct val="100000"/>
              </a:lnSpc>
              <a:spcBef>
                <a:spcPts val="0"/>
              </a:spcBef>
            </a:pPr>
            <a:r>
              <a:rPr lang="es-ES_tradnl" sz="2400" dirty="0"/>
              <a:t>Cabrera, R. (2015). Diario de una mirada interrogante. La Habana: ISA.</a:t>
            </a:r>
            <a:endParaRPr lang="es-ES" sz="2400" dirty="0"/>
          </a:p>
          <a:p>
            <a:pPr algn="just">
              <a:lnSpc>
                <a:spcPct val="100000"/>
              </a:lnSpc>
              <a:spcBef>
                <a:spcPts val="0"/>
              </a:spcBef>
            </a:pPr>
            <a:r>
              <a:rPr lang="es-ES_tradnl" sz="2400" dirty="0"/>
              <a:t>Eisner, E. W. (1998). El ojo ilustrado. Indagación cualitativa y mejora de la </a:t>
            </a:r>
            <a:r>
              <a:rPr lang="es-ES_tradnl" sz="2400" dirty="0" smtClean="0"/>
              <a:t>práctica </a:t>
            </a:r>
            <a:r>
              <a:rPr lang="es-ES_tradnl" sz="2400" dirty="0"/>
              <a:t>educativa. Barcelona: Paidós.</a:t>
            </a:r>
            <a:endParaRPr lang="es-ES" sz="2400" dirty="0"/>
          </a:p>
          <a:p>
            <a:pPr algn="just">
              <a:lnSpc>
                <a:spcPct val="100000"/>
              </a:lnSpc>
              <a:spcBef>
                <a:spcPts val="0"/>
              </a:spcBef>
            </a:pPr>
            <a:r>
              <a:rPr lang="es-ES_tradnl" sz="2400" dirty="0"/>
              <a:t>Torres, A. (2022). ComunicArte: el arte es comunicación.  Talleres de apreciación- creación-producción en temas audiovisuales para adolescentes de bachillerato. Tesis de maestría. UNAH, Mayabeque.</a:t>
            </a:r>
            <a:endParaRPr lang="es-ES" sz="2400" dirty="0"/>
          </a:p>
          <a:p>
            <a:pPr algn="just">
              <a:lnSpc>
                <a:spcPct val="100000"/>
              </a:lnSpc>
              <a:spcBef>
                <a:spcPts val="0"/>
              </a:spcBef>
            </a:pPr>
            <a:r>
              <a:rPr lang="es-ES_tradnl" sz="2400" dirty="0"/>
              <a:t>Vigotsky, L. S. (1987). Psicología del Arte. Editorial Pueblo y educación.</a:t>
            </a:r>
            <a:endParaRPr lang="es-ES" sz="2400" dirty="0"/>
          </a:p>
          <a:p>
            <a:pPr algn="just">
              <a:lnSpc>
                <a:spcPct val="100000"/>
              </a:lnSpc>
              <a:spcBef>
                <a:spcPts val="0"/>
              </a:spcBef>
            </a:pPr>
            <a:r>
              <a:rPr lang="es-ES_tradnl" sz="2400" dirty="0"/>
              <a:t>Worringer, W. (1972). Abstracción y Naturaleza. Editorial FCE - México, FCE.</a:t>
            </a:r>
            <a:endParaRPr lang="es-ES" sz="2400" dirty="0"/>
          </a:p>
        </p:txBody>
      </p:sp>
      <p:sp>
        <p:nvSpPr>
          <p:cNvPr id="46" name="Rectángulo 45"/>
          <p:cNvSpPr/>
          <p:nvPr/>
        </p:nvSpPr>
        <p:spPr>
          <a:xfrm>
            <a:off x="1181100" y="22410277"/>
            <a:ext cx="19131795" cy="3084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xmlns="" id="{FCB797DF-A438-244B-B34C-CCF348A4370E}"/>
              </a:ext>
            </a:extLst>
          </p:cNvPr>
          <p:cNvSpPr txBox="1">
            <a:spLocks/>
          </p:cNvSpPr>
          <p:nvPr/>
        </p:nvSpPr>
        <p:spPr>
          <a:xfrm>
            <a:off x="6107173" y="1646121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xmlns="" id="{FCB797DF-A438-244B-B34C-CCF348A4370E}"/>
              </a:ext>
            </a:extLst>
          </p:cNvPr>
          <p:cNvSpPr txBox="1">
            <a:spLocks/>
          </p:cNvSpPr>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xmlns="" id="{FCB797DF-A438-244B-B34C-CCF348A4370E}"/>
              </a:ext>
            </a:extLst>
          </p:cNvPr>
          <p:cNvSpPr txBox="1">
            <a:spLocks/>
          </p:cNvSpPr>
          <p:nvPr/>
        </p:nvSpPr>
        <p:spPr>
          <a:xfrm>
            <a:off x="5868709" y="9752770"/>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a:off x="1181100" y="26675947"/>
            <a:ext cx="1913179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n-US" sz="2400" dirty="0" smtClean="0"/>
              <a:t>A los profesores y estudiantes que forman parte de la composición del grupo científico </a:t>
            </a:r>
            <a:r>
              <a:rPr lang="en-US" sz="2400" dirty="0" smtClean="0"/>
              <a:t>“Educación del talento” por el apoyo </a:t>
            </a:r>
            <a:r>
              <a:rPr lang="en-US" sz="2400" dirty="0" smtClean="0"/>
              <a:t>y dedicación</a:t>
            </a:r>
            <a:endParaRPr lang="en-US" sz="2400" dirty="0"/>
          </a:p>
        </p:txBody>
      </p:sp>
    </p:spTree>
    <p:extLst>
      <p:ext uri="{BB962C8B-B14F-4D97-AF65-F5344CB8AC3E}">
        <p14:creationId xmlns:p14="http://schemas.microsoft.com/office/powerpoint/2010/main" val="65578552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296</TotalTime>
  <Words>769</Words>
  <Application>Microsoft Office PowerPoint</Application>
  <PresentationFormat>Personalizado</PresentationFormat>
  <Paragraphs>21</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XVII Taller Internacional de “Extensión Universitaria”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Usuario de Windows</cp:lastModifiedBy>
  <cp:revision>18</cp:revision>
  <dcterms:created xsi:type="dcterms:W3CDTF">2021-12-21T16:45:31Z</dcterms:created>
  <dcterms:modified xsi:type="dcterms:W3CDTF">2024-02-01T23:36:59Z</dcterms:modified>
</cp:coreProperties>
</file>