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21959888" cy="3275965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0318">
          <p15:clr>
            <a:srgbClr val="A4A3A4"/>
          </p15:clr>
        </p15:guide>
        <p15:guide id="2" pos="6916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89" autoAdjust="0"/>
    <p:restoredTop sz="94660"/>
  </p:normalViewPr>
  <p:slideViewPr>
    <p:cSldViewPr snapToGrid="0">
      <p:cViewPr>
        <p:scale>
          <a:sx n="62" d="100"/>
          <a:sy n="62" d="100"/>
        </p:scale>
        <p:origin x="400" y="-8432"/>
      </p:cViewPr>
      <p:guideLst>
        <p:guide orient="horz" pos="10318"/>
        <p:guide pos="6916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46992" y="5361362"/>
            <a:ext cx="18665905" cy="11405211"/>
          </a:xfrm>
        </p:spPr>
        <p:txBody>
          <a:bodyPr anchor="b"/>
          <a:lstStyle>
            <a:lvl1pPr algn="ctr">
              <a:defRPr sz="1441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44986" y="17206402"/>
            <a:ext cx="16469916" cy="7909330"/>
          </a:xfrm>
        </p:spPr>
        <p:txBody>
          <a:bodyPr/>
          <a:lstStyle>
            <a:lvl1pPr marL="0" indent="0" algn="ctr">
              <a:buNone/>
              <a:defRPr sz="5764"/>
            </a:lvl1pPr>
            <a:lvl2pPr marL="1098012" indent="0" algn="ctr">
              <a:buNone/>
              <a:defRPr sz="4803"/>
            </a:lvl2pPr>
            <a:lvl3pPr marL="2196023" indent="0" algn="ctr">
              <a:buNone/>
              <a:defRPr sz="4323"/>
            </a:lvl3pPr>
            <a:lvl4pPr marL="3294035" indent="0" algn="ctr">
              <a:buNone/>
              <a:defRPr sz="3843"/>
            </a:lvl4pPr>
            <a:lvl5pPr marL="4392046" indent="0" algn="ctr">
              <a:buNone/>
              <a:defRPr sz="3843"/>
            </a:lvl5pPr>
            <a:lvl6pPr marL="5490058" indent="0" algn="ctr">
              <a:buNone/>
              <a:defRPr sz="3843"/>
            </a:lvl6pPr>
            <a:lvl7pPr marL="6588069" indent="0" algn="ctr">
              <a:buNone/>
              <a:defRPr sz="3843"/>
            </a:lvl7pPr>
            <a:lvl8pPr marL="7686081" indent="0" algn="ctr">
              <a:buNone/>
              <a:defRPr sz="3843"/>
            </a:lvl8pPr>
            <a:lvl9pPr marL="8784092" indent="0" algn="ctr">
              <a:buNone/>
              <a:defRPr sz="3843"/>
            </a:lvl9pPr>
          </a:lstStyle>
          <a:p>
            <a:r>
              <a:rPr lang="es-ES"/>
              <a:t>Haga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064BA3-83C8-46BC-B43A-3209F898C737}" type="datetimeFigureOut">
              <a:rPr lang="en-US" smtClean="0"/>
              <a:t>2/2/24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B9DAE-52C6-4334-9169-B34624907F02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8455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064BA3-83C8-46BC-B43A-3209F898C737}" type="datetimeFigureOut">
              <a:rPr lang="en-US" smtClean="0"/>
              <a:t>2/2/24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B9DAE-52C6-4334-9169-B34624907F02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34551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5715046" y="1744148"/>
            <a:ext cx="4735101" cy="27762289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09743" y="1744148"/>
            <a:ext cx="13930804" cy="27762289"/>
          </a:xfrm>
        </p:spPr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064BA3-83C8-46BC-B43A-3209F898C737}" type="datetimeFigureOut">
              <a:rPr lang="en-US" smtClean="0"/>
              <a:t>2/2/24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B9DAE-52C6-4334-9169-B34624907F02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8608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064BA3-83C8-46BC-B43A-3209F898C737}" type="datetimeFigureOut">
              <a:rPr lang="en-US" smtClean="0"/>
              <a:t>2/2/24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B9DAE-52C6-4334-9169-B34624907F02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42763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98306" y="8167172"/>
            <a:ext cx="18940403" cy="13627102"/>
          </a:xfrm>
        </p:spPr>
        <p:txBody>
          <a:bodyPr anchor="b"/>
          <a:lstStyle>
            <a:lvl1pPr>
              <a:defRPr sz="1441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98306" y="21923192"/>
            <a:ext cx="18940403" cy="7166171"/>
          </a:xfrm>
        </p:spPr>
        <p:txBody>
          <a:bodyPr/>
          <a:lstStyle>
            <a:lvl1pPr marL="0" indent="0">
              <a:buNone/>
              <a:defRPr sz="5764">
                <a:solidFill>
                  <a:schemeClr val="tx1"/>
                </a:solidFill>
              </a:defRPr>
            </a:lvl1pPr>
            <a:lvl2pPr marL="1098012" indent="0">
              <a:buNone/>
              <a:defRPr sz="4803">
                <a:solidFill>
                  <a:schemeClr val="tx1">
                    <a:tint val="75000"/>
                  </a:schemeClr>
                </a:solidFill>
              </a:defRPr>
            </a:lvl2pPr>
            <a:lvl3pPr marL="2196023" indent="0">
              <a:buNone/>
              <a:defRPr sz="4323">
                <a:solidFill>
                  <a:schemeClr val="tx1">
                    <a:tint val="75000"/>
                  </a:schemeClr>
                </a:solidFill>
              </a:defRPr>
            </a:lvl3pPr>
            <a:lvl4pPr marL="3294035" indent="0">
              <a:buNone/>
              <a:defRPr sz="3843">
                <a:solidFill>
                  <a:schemeClr val="tx1">
                    <a:tint val="75000"/>
                  </a:schemeClr>
                </a:solidFill>
              </a:defRPr>
            </a:lvl4pPr>
            <a:lvl5pPr marL="4392046" indent="0">
              <a:buNone/>
              <a:defRPr sz="3843">
                <a:solidFill>
                  <a:schemeClr val="tx1">
                    <a:tint val="75000"/>
                  </a:schemeClr>
                </a:solidFill>
              </a:defRPr>
            </a:lvl5pPr>
            <a:lvl6pPr marL="5490058" indent="0">
              <a:buNone/>
              <a:defRPr sz="3843">
                <a:solidFill>
                  <a:schemeClr val="tx1">
                    <a:tint val="75000"/>
                  </a:schemeClr>
                </a:solidFill>
              </a:defRPr>
            </a:lvl6pPr>
            <a:lvl7pPr marL="6588069" indent="0">
              <a:buNone/>
              <a:defRPr sz="3843">
                <a:solidFill>
                  <a:schemeClr val="tx1">
                    <a:tint val="75000"/>
                  </a:schemeClr>
                </a:solidFill>
              </a:defRPr>
            </a:lvl7pPr>
            <a:lvl8pPr marL="7686081" indent="0">
              <a:buNone/>
              <a:defRPr sz="3843">
                <a:solidFill>
                  <a:schemeClr val="tx1">
                    <a:tint val="75000"/>
                  </a:schemeClr>
                </a:solidFill>
              </a:defRPr>
            </a:lvl8pPr>
            <a:lvl9pPr marL="8784092" indent="0">
              <a:buNone/>
              <a:defRPr sz="384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064BA3-83C8-46BC-B43A-3209F898C737}" type="datetimeFigureOut">
              <a:rPr lang="en-US" smtClean="0"/>
              <a:t>2/2/24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B9DAE-52C6-4334-9169-B34624907F02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1328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09743" y="8720740"/>
            <a:ext cx="9332952" cy="20785697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117194" y="8720740"/>
            <a:ext cx="9332952" cy="20785697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064BA3-83C8-46BC-B43A-3209F898C737}" type="datetimeFigureOut">
              <a:rPr lang="en-US" smtClean="0"/>
              <a:t>2/2/24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B9DAE-52C6-4334-9169-B34624907F02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07322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2603" y="1744155"/>
            <a:ext cx="18940403" cy="6332018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12605" y="8030666"/>
            <a:ext cx="9290060" cy="3935706"/>
          </a:xfrm>
        </p:spPr>
        <p:txBody>
          <a:bodyPr anchor="b"/>
          <a:lstStyle>
            <a:lvl1pPr marL="0" indent="0">
              <a:buNone/>
              <a:defRPr sz="5764" b="1"/>
            </a:lvl1pPr>
            <a:lvl2pPr marL="1098012" indent="0">
              <a:buNone/>
              <a:defRPr sz="4803" b="1"/>
            </a:lvl2pPr>
            <a:lvl3pPr marL="2196023" indent="0">
              <a:buNone/>
              <a:defRPr sz="4323" b="1"/>
            </a:lvl3pPr>
            <a:lvl4pPr marL="3294035" indent="0">
              <a:buNone/>
              <a:defRPr sz="3843" b="1"/>
            </a:lvl4pPr>
            <a:lvl5pPr marL="4392046" indent="0">
              <a:buNone/>
              <a:defRPr sz="3843" b="1"/>
            </a:lvl5pPr>
            <a:lvl6pPr marL="5490058" indent="0">
              <a:buNone/>
              <a:defRPr sz="3843" b="1"/>
            </a:lvl6pPr>
            <a:lvl7pPr marL="6588069" indent="0">
              <a:buNone/>
              <a:defRPr sz="3843" b="1"/>
            </a:lvl7pPr>
            <a:lvl8pPr marL="7686081" indent="0">
              <a:buNone/>
              <a:defRPr sz="3843" b="1"/>
            </a:lvl8pPr>
            <a:lvl9pPr marL="8784092" indent="0">
              <a:buNone/>
              <a:defRPr sz="3843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12605" y="11966372"/>
            <a:ext cx="9290060" cy="17600731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1117194" y="8030666"/>
            <a:ext cx="9335813" cy="3935706"/>
          </a:xfrm>
        </p:spPr>
        <p:txBody>
          <a:bodyPr anchor="b"/>
          <a:lstStyle>
            <a:lvl1pPr marL="0" indent="0">
              <a:buNone/>
              <a:defRPr sz="5764" b="1"/>
            </a:lvl1pPr>
            <a:lvl2pPr marL="1098012" indent="0">
              <a:buNone/>
              <a:defRPr sz="4803" b="1"/>
            </a:lvl2pPr>
            <a:lvl3pPr marL="2196023" indent="0">
              <a:buNone/>
              <a:defRPr sz="4323" b="1"/>
            </a:lvl3pPr>
            <a:lvl4pPr marL="3294035" indent="0">
              <a:buNone/>
              <a:defRPr sz="3843" b="1"/>
            </a:lvl4pPr>
            <a:lvl5pPr marL="4392046" indent="0">
              <a:buNone/>
              <a:defRPr sz="3843" b="1"/>
            </a:lvl5pPr>
            <a:lvl6pPr marL="5490058" indent="0">
              <a:buNone/>
              <a:defRPr sz="3843" b="1"/>
            </a:lvl6pPr>
            <a:lvl7pPr marL="6588069" indent="0">
              <a:buNone/>
              <a:defRPr sz="3843" b="1"/>
            </a:lvl7pPr>
            <a:lvl8pPr marL="7686081" indent="0">
              <a:buNone/>
              <a:defRPr sz="3843" b="1"/>
            </a:lvl8pPr>
            <a:lvl9pPr marL="8784092" indent="0">
              <a:buNone/>
              <a:defRPr sz="3843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1117194" y="11966372"/>
            <a:ext cx="9335813" cy="17600731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064BA3-83C8-46BC-B43A-3209F898C737}" type="datetimeFigureOut">
              <a:rPr lang="en-US" smtClean="0"/>
              <a:t>2/2/24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B9DAE-52C6-4334-9169-B34624907F02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03384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064BA3-83C8-46BC-B43A-3209F898C737}" type="datetimeFigureOut">
              <a:rPr lang="en-US" smtClean="0"/>
              <a:t>2/2/24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B9DAE-52C6-4334-9169-B34624907F02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5107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064BA3-83C8-46BC-B43A-3209F898C737}" type="datetimeFigureOut">
              <a:rPr lang="en-US" smtClean="0"/>
              <a:t>2/2/24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B9DAE-52C6-4334-9169-B34624907F02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30361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2603" y="2183977"/>
            <a:ext cx="7082635" cy="7643918"/>
          </a:xfrm>
        </p:spPr>
        <p:txBody>
          <a:bodyPr anchor="b"/>
          <a:lstStyle>
            <a:lvl1pPr>
              <a:defRPr sz="7685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335813" y="4716790"/>
            <a:ext cx="11117193" cy="23280585"/>
          </a:xfrm>
        </p:spPr>
        <p:txBody>
          <a:bodyPr/>
          <a:lstStyle>
            <a:lvl1pPr>
              <a:defRPr sz="7685"/>
            </a:lvl1pPr>
            <a:lvl2pPr>
              <a:defRPr sz="6724"/>
            </a:lvl2pPr>
            <a:lvl3pPr>
              <a:defRPr sz="5764"/>
            </a:lvl3pPr>
            <a:lvl4pPr>
              <a:defRPr sz="4803"/>
            </a:lvl4pPr>
            <a:lvl5pPr>
              <a:defRPr sz="4803"/>
            </a:lvl5pPr>
            <a:lvl6pPr>
              <a:defRPr sz="4803"/>
            </a:lvl6pPr>
            <a:lvl7pPr>
              <a:defRPr sz="4803"/>
            </a:lvl7pPr>
            <a:lvl8pPr>
              <a:defRPr sz="4803"/>
            </a:lvl8pPr>
            <a:lvl9pPr>
              <a:defRPr sz="4803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12603" y="9827895"/>
            <a:ext cx="7082635" cy="18207391"/>
          </a:xfrm>
        </p:spPr>
        <p:txBody>
          <a:bodyPr/>
          <a:lstStyle>
            <a:lvl1pPr marL="0" indent="0">
              <a:buNone/>
              <a:defRPr sz="3843"/>
            </a:lvl1pPr>
            <a:lvl2pPr marL="1098012" indent="0">
              <a:buNone/>
              <a:defRPr sz="3362"/>
            </a:lvl2pPr>
            <a:lvl3pPr marL="2196023" indent="0">
              <a:buNone/>
              <a:defRPr sz="2882"/>
            </a:lvl3pPr>
            <a:lvl4pPr marL="3294035" indent="0">
              <a:buNone/>
              <a:defRPr sz="2402"/>
            </a:lvl4pPr>
            <a:lvl5pPr marL="4392046" indent="0">
              <a:buNone/>
              <a:defRPr sz="2402"/>
            </a:lvl5pPr>
            <a:lvl6pPr marL="5490058" indent="0">
              <a:buNone/>
              <a:defRPr sz="2402"/>
            </a:lvl6pPr>
            <a:lvl7pPr marL="6588069" indent="0">
              <a:buNone/>
              <a:defRPr sz="2402"/>
            </a:lvl7pPr>
            <a:lvl8pPr marL="7686081" indent="0">
              <a:buNone/>
              <a:defRPr sz="2402"/>
            </a:lvl8pPr>
            <a:lvl9pPr marL="8784092" indent="0">
              <a:buNone/>
              <a:defRPr sz="2402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064BA3-83C8-46BC-B43A-3209F898C737}" type="datetimeFigureOut">
              <a:rPr lang="en-US" smtClean="0"/>
              <a:t>2/2/24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B9DAE-52C6-4334-9169-B34624907F02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68356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2603" y="2183977"/>
            <a:ext cx="7082635" cy="7643918"/>
          </a:xfrm>
        </p:spPr>
        <p:txBody>
          <a:bodyPr anchor="b"/>
          <a:lstStyle>
            <a:lvl1pPr>
              <a:defRPr sz="7685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335813" y="4716790"/>
            <a:ext cx="11117193" cy="23280585"/>
          </a:xfrm>
        </p:spPr>
        <p:txBody>
          <a:bodyPr anchor="t"/>
          <a:lstStyle>
            <a:lvl1pPr marL="0" indent="0">
              <a:buNone/>
              <a:defRPr sz="7685"/>
            </a:lvl1pPr>
            <a:lvl2pPr marL="1098012" indent="0">
              <a:buNone/>
              <a:defRPr sz="6724"/>
            </a:lvl2pPr>
            <a:lvl3pPr marL="2196023" indent="0">
              <a:buNone/>
              <a:defRPr sz="5764"/>
            </a:lvl3pPr>
            <a:lvl4pPr marL="3294035" indent="0">
              <a:buNone/>
              <a:defRPr sz="4803"/>
            </a:lvl4pPr>
            <a:lvl5pPr marL="4392046" indent="0">
              <a:buNone/>
              <a:defRPr sz="4803"/>
            </a:lvl5pPr>
            <a:lvl6pPr marL="5490058" indent="0">
              <a:buNone/>
              <a:defRPr sz="4803"/>
            </a:lvl6pPr>
            <a:lvl7pPr marL="6588069" indent="0">
              <a:buNone/>
              <a:defRPr sz="4803"/>
            </a:lvl7pPr>
            <a:lvl8pPr marL="7686081" indent="0">
              <a:buNone/>
              <a:defRPr sz="4803"/>
            </a:lvl8pPr>
            <a:lvl9pPr marL="8784092" indent="0">
              <a:buNone/>
              <a:defRPr sz="4803"/>
            </a:lvl9pPr>
          </a:lstStyle>
          <a:p>
            <a:r>
              <a:rPr lang="es-ES" dirty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12603" y="9827895"/>
            <a:ext cx="7082635" cy="18207391"/>
          </a:xfrm>
        </p:spPr>
        <p:txBody>
          <a:bodyPr/>
          <a:lstStyle>
            <a:lvl1pPr marL="0" indent="0">
              <a:buNone/>
              <a:defRPr sz="3843"/>
            </a:lvl1pPr>
            <a:lvl2pPr marL="1098012" indent="0">
              <a:buNone/>
              <a:defRPr sz="3362"/>
            </a:lvl2pPr>
            <a:lvl3pPr marL="2196023" indent="0">
              <a:buNone/>
              <a:defRPr sz="2882"/>
            </a:lvl3pPr>
            <a:lvl4pPr marL="3294035" indent="0">
              <a:buNone/>
              <a:defRPr sz="2402"/>
            </a:lvl4pPr>
            <a:lvl5pPr marL="4392046" indent="0">
              <a:buNone/>
              <a:defRPr sz="2402"/>
            </a:lvl5pPr>
            <a:lvl6pPr marL="5490058" indent="0">
              <a:buNone/>
              <a:defRPr sz="2402"/>
            </a:lvl6pPr>
            <a:lvl7pPr marL="6588069" indent="0">
              <a:buNone/>
              <a:defRPr sz="2402"/>
            </a:lvl7pPr>
            <a:lvl8pPr marL="7686081" indent="0">
              <a:buNone/>
              <a:defRPr sz="2402"/>
            </a:lvl8pPr>
            <a:lvl9pPr marL="8784092" indent="0">
              <a:buNone/>
              <a:defRPr sz="2402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064BA3-83C8-46BC-B43A-3209F898C737}" type="datetimeFigureOut">
              <a:rPr lang="en-US" smtClean="0"/>
              <a:t>2/2/24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B9DAE-52C6-4334-9169-B34624907F02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0302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509743" y="1744155"/>
            <a:ext cx="18940403" cy="633201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09743" y="8720740"/>
            <a:ext cx="18940403" cy="2078569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509742" y="30363349"/>
            <a:ext cx="4940975" cy="174414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88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064BA3-83C8-46BC-B43A-3209F898C737}" type="datetimeFigureOut">
              <a:rPr lang="en-US" smtClean="0"/>
              <a:t>2/2/24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274213" y="30363349"/>
            <a:ext cx="7411462" cy="174414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88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509171" y="30363349"/>
            <a:ext cx="4940975" cy="174414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88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AB9DAE-52C6-4334-9169-B34624907F02}" type="slidenum">
              <a:rPr lang="en-US" smtClean="0"/>
              <a:t>‹Nº›</a:t>
            </a:fld>
            <a:endParaRPr lang="en-US" dirty="0"/>
          </a:p>
        </p:txBody>
      </p:sp>
      <p:grpSp>
        <p:nvGrpSpPr>
          <p:cNvPr id="8" name="Group 9776"/>
          <p:cNvGrpSpPr/>
          <p:nvPr userDrawn="1"/>
        </p:nvGrpSpPr>
        <p:grpSpPr>
          <a:xfrm>
            <a:off x="391887" y="346160"/>
            <a:ext cx="21248914" cy="4269383"/>
            <a:chOff x="0" y="0"/>
            <a:chExt cx="7564120" cy="1506855"/>
          </a:xfrm>
        </p:grpSpPr>
        <p:sp>
          <p:nvSpPr>
            <p:cNvPr id="9" name="Rectangle 9778"/>
            <p:cNvSpPr/>
            <p:nvPr userDrawn="1"/>
          </p:nvSpPr>
          <p:spPr>
            <a:xfrm>
              <a:off x="354330" y="483107"/>
              <a:ext cx="42144" cy="189937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 marL="6350" marR="635" indent="-6350" algn="l">
                <a:lnSpc>
                  <a:spcPct val="107000"/>
                </a:lnSpc>
                <a:spcAft>
                  <a:spcPts val="800"/>
                </a:spcAft>
              </a:pPr>
              <a:r>
                <a:rPr lang="es-ES" sz="110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</a:rPr>
                <a:t> </a:t>
              </a:r>
              <a:endParaRPr lang="es-ES" sz="1100"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endParaRPr>
            </a:p>
          </p:txBody>
        </p:sp>
        <p:pic>
          <p:nvPicPr>
            <p:cNvPr id="10" name="Picture 9777"/>
            <p:cNvPicPr/>
            <p:nvPr userDrawn="1"/>
          </p:nvPicPr>
          <p:blipFill>
            <a:blip r:embed="rId13"/>
            <a:stretch>
              <a:fillRect/>
            </a:stretch>
          </p:blipFill>
          <p:spPr>
            <a:xfrm>
              <a:off x="0" y="0"/>
              <a:ext cx="7564120" cy="1506855"/>
            </a:xfrm>
            <a:prstGeom prst="rect">
              <a:avLst/>
            </a:prstGeom>
          </p:spPr>
        </p:pic>
      </p:grpSp>
      <p:pic>
        <p:nvPicPr>
          <p:cNvPr id="11" name="Imagen 10"/>
          <p:cNvPicPr>
            <a:picLocks noChangeAspect="1"/>
          </p:cNvPicPr>
          <p:nvPr userDrawn="1"/>
        </p:nvPicPr>
        <p:blipFill>
          <a:blip r:embed="rId14"/>
          <a:stretch>
            <a:fillRect/>
          </a:stretch>
        </p:blipFill>
        <p:spPr>
          <a:xfrm flipV="1">
            <a:off x="0" y="31133143"/>
            <a:ext cx="21959887" cy="8790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91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2196023" rtl="0" eaLnBrk="1" latinLnBrk="0" hangingPunct="1">
        <a:lnSpc>
          <a:spcPct val="90000"/>
        </a:lnSpc>
        <a:spcBef>
          <a:spcPct val="0"/>
        </a:spcBef>
        <a:buNone/>
        <a:defRPr sz="1056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49006" indent="-549006" algn="l" defTabSz="2196023" rtl="0" eaLnBrk="1" latinLnBrk="0" hangingPunct="1">
        <a:lnSpc>
          <a:spcPct val="90000"/>
        </a:lnSpc>
        <a:spcBef>
          <a:spcPts val="2402"/>
        </a:spcBef>
        <a:buFont typeface="Arial" panose="020B0604020202020204" pitchFamily="34" charset="0"/>
        <a:buChar char="•"/>
        <a:defRPr sz="6724" kern="1200">
          <a:solidFill>
            <a:schemeClr val="tx1"/>
          </a:solidFill>
          <a:latin typeface="+mn-lt"/>
          <a:ea typeface="+mn-ea"/>
          <a:cs typeface="+mn-cs"/>
        </a:defRPr>
      </a:lvl1pPr>
      <a:lvl2pPr marL="1647017" indent="-549006" algn="l" defTabSz="2196023" rtl="0" eaLnBrk="1" latinLnBrk="0" hangingPunct="1">
        <a:lnSpc>
          <a:spcPct val="90000"/>
        </a:lnSpc>
        <a:spcBef>
          <a:spcPts val="1201"/>
        </a:spcBef>
        <a:buFont typeface="Arial" panose="020B0604020202020204" pitchFamily="34" charset="0"/>
        <a:buChar char="•"/>
        <a:defRPr sz="5764" kern="1200">
          <a:solidFill>
            <a:schemeClr val="tx1"/>
          </a:solidFill>
          <a:latin typeface="+mn-lt"/>
          <a:ea typeface="+mn-ea"/>
          <a:cs typeface="+mn-cs"/>
        </a:defRPr>
      </a:lvl2pPr>
      <a:lvl3pPr marL="2745029" indent="-549006" algn="l" defTabSz="2196023" rtl="0" eaLnBrk="1" latinLnBrk="0" hangingPunct="1">
        <a:lnSpc>
          <a:spcPct val="90000"/>
        </a:lnSpc>
        <a:spcBef>
          <a:spcPts val="1201"/>
        </a:spcBef>
        <a:buFont typeface="Arial" panose="020B0604020202020204" pitchFamily="34" charset="0"/>
        <a:buChar char="•"/>
        <a:defRPr sz="4803" kern="1200">
          <a:solidFill>
            <a:schemeClr val="tx1"/>
          </a:solidFill>
          <a:latin typeface="+mn-lt"/>
          <a:ea typeface="+mn-ea"/>
          <a:cs typeface="+mn-cs"/>
        </a:defRPr>
      </a:lvl3pPr>
      <a:lvl4pPr marL="3843040" indent="-549006" algn="l" defTabSz="2196023" rtl="0" eaLnBrk="1" latinLnBrk="0" hangingPunct="1">
        <a:lnSpc>
          <a:spcPct val="90000"/>
        </a:lnSpc>
        <a:spcBef>
          <a:spcPts val="1201"/>
        </a:spcBef>
        <a:buFont typeface="Arial" panose="020B0604020202020204" pitchFamily="34" charset="0"/>
        <a:buChar char="•"/>
        <a:defRPr sz="4323" kern="1200">
          <a:solidFill>
            <a:schemeClr val="tx1"/>
          </a:solidFill>
          <a:latin typeface="+mn-lt"/>
          <a:ea typeface="+mn-ea"/>
          <a:cs typeface="+mn-cs"/>
        </a:defRPr>
      </a:lvl4pPr>
      <a:lvl5pPr marL="4941052" indent="-549006" algn="l" defTabSz="2196023" rtl="0" eaLnBrk="1" latinLnBrk="0" hangingPunct="1">
        <a:lnSpc>
          <a:spcPct val="90000"/>
        </a:lnSpc>
        <a:spcBef>
          <a:spcPts val="1201"/>
        </a:spcBef>
        <a:buFont typeface="Arial" panose="020B0604020202020204" pitchFamily="34" charset="0"/>
        <a:buChar char="•"/>
        <a:defRPr sz="4323" kern="1200">
          <a:solidFill>
            <a:schemeClr val="tx1"/>
          </a:solidFill>
          <a:latin typeface="+mn-lt"/>
          <a:ea typeface="+mn-ea"/>
          <a:cs typeface="+mn-cs"/>
        </a:defRPr>
      </a:lvl5pPr>
      <a:lvl6pPr marL="6039063" indent="-549006" algn="l" defTabSz="2196023" rtl="0" eaLnBrk="1" latinLnBrk="0" hangingPunct="1">
        <a:lnSpc>
          <a:spcPct val="90000"/>
        </a:lnSpc>
        <a:spcBef>
          <a:spcPts val="1201"/>
        </a:spcBef>
        <a:buFont typeface="Arial" panose="020B0604020202020204" pitchFamily="34" charset="0"/>
        <a:buChar char="•"/>
        <a:defRPr sz="4323" kern="1200">
          <a:solidFill>
            <a:schemeClr val="tx1"/>
          </a:solidFill>
          <a:latin typeface="+mn-lt"/>
          <a:ea typeface="+mn-ea"/>
          <a:cs typeface="+mn-cs"/>
        </a:defRPr>
      </a:lvl6pPr>
      <a:lvl7pPr marL="7137075" indent="-549006" algn="l" defTabSz="2196023" rtl="0" eaLnBrk="1" latinLnBrk="0" hangingPunct="1">
        <a:lnSpc>
          <a:spcPct val="90000"/>
        </a:lnSpc>
        <a:spcBef>
          <a:spcPts val="1201"/>
        </a:spcBef>
        <a:buFont typeface="Arial" panose="020B0604020202020204" pitchFamily="34" charset="0"/>
        <a:buChar char="•"/>
        <a:defRPr sz="4323" kern="1200">
          <a:solidFill>
            <a:schemeClr val="tx1"/>
          </a:solidFill>
          <a:latin typeface="+mn-lt"/>
          <a:ea typeface="+mn-ea"/>
          <a:cs typeface="+mn-cs"/>
        </a:defRPr>
      </a:lvl7pPr>
      <a:lvl8pPr marL="8235086" indent="-549006" algn="l" defTabSz="2196023" rtl="0" eaLnBrk="1" latinLnBrk="0" hangingPunct="1">
        <a:lnSpc>
          <a:spcPct val="90000"/>
        </a:lnSpc>
        <a:spcBef>
          <a:spcPts val="1201"/>
        </a:spcBef>
        <a:buFont typeface="Arial" panose="020B0604020202020204" pitchFamily="34" charset="0"/>
        <a:buChar char="•"/>
        <a:defRPr sz="4323" kern="1200">
          <a:solidFill>
            <a:schemeClr val="tx1"/>
          </a:solidFill>
          <a:latin typeface="+mn-lt"/>
          <a:ea typeface="+mn-ea"/>
          <a:cs typeface="+mn-cs"/>
        </a:defRPr>
      </a:lvl8pPr>
      <a:lvl9pPr marL="9333098" indent="-549006" algn="l" defTabSz="2196023" rtl="0" eaLnBrk="1" latinLnBrk="0" hangingPunct="1">
        <a:lnSpc>
          <a:spcPct val="90000"/>
        </a:lnSpc>
        <a:spcBef>
          <a:spcPts val="1201"/>
        </a:spcBef>
        <a:buFont typeface="Arial" panose="020B0604020202020204" pitchFamily="34" charset="0"/>
        <a:buChar char="•"/>
        <a:defRPr sz="432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196023" rtl="0" eaLnBrk="1" latinLnBrk="0" hangingPunct="1">
        <a:defRPr sz="4323" kern="1200">
          <a:solidFill>
            <a:schemeClr val="tx1"/>
          </a:solidFill>
          <a:latin typeface="+mn-lt"/>
          <a:ea typeface="+mn-ea"/>
          <a:cs typeface="+mn-cs"/>
        </a:defRPr>
      </a:lvl1pPr>
      <a:lvl2pPr marL="1098012" algn="l" defTabSz="2196023" rtl="0" eaLnBrk="1" latinLnBrk="0" hangingPunct="1">
        <a:defRPr sz="4323" kern="1200">
          <a:solidFill>
            <a:schemeClr val="tx1"/>
          </a:solidFill>
          <a:latin typeface="+mn-lt"/>
          <a:ea typeface="+mn-ea"/>
          <a:cs typeface="+mn-cs"/>
        </a:defRPr>
      </a:lvl2pPr>
      <a:lvl3pPr marL="2196023" algn="l" defTabSz="2196023" rtl="0" eaLnBrk="1" latinLnBrk="0" hangingPunct="1">
        <a:defRPr sz="4323" kern="1200">
          <a:solidFill>
            <a:schemeClr val="tx1"/>
          </a:solidFill>
          <a:latin typeface="+mn-lt"/>
          <a:ea typeface="+mn-ea"/>
          <a:cs typeface="+mn-cs"/>
        </a:defRPr>
      </a:lvl3pPr>
      <a:lvl4pPr marL="3294035" algn="l" defTabSz="2196023" rtl="0" eaLnBrk="1" latinLnBrk="0" hangingPunct="1">
        <a:defRPr sz="4323" kern="1200">
          <a:solidFill>
            <a:schemeClr val="tx1"/>
          </a:solidFill>
          <a:latin typeface="+mn-lt"/>
          <a:ea typeface="+mn-ea"/>
          <a:cs typeface="+mn-cs"/>
        </a:defRPr>
      </a:lvl4pPr>
      <a:lvl5pPr marL="4392046" algn="l" defTabSz="2196023" rtl="0" eaLnBrk="1" latinLnBrk="0" hangingPunct="1">
        <a:defRPr sz="4323" kern="1200">
          <a:solidFill>
            <a:schemeClr val="tx1"/>
          </a:solidFill>
          <a:latin typeface="+mn-lt"/>
          <a:ea typeface="+mn-ea"/>
          <a:cs typeface="+mn-cs"/>
        </a:defRPr>
      </a:lvl5pPr>
      <a:lvl6pPr marL="5490058" algn="l" defTabSz="2196023" rtl="0" eaLnBrk="1" latinLnBrk="0" hangingPunct="1">
        <a:defRPr sz="4323" kern="1200">
          <a:solidFill>
            <a:schemeClr val="tx1"/>
          </a:solidFill>
          <a:latin typeface="+mn-lt"/>
          <a:ea typeface="+mn-ea"/>
          <a:cs typeface="+mn-cs"/>
        </a:defRPr>
      </a:lvl6pPr>
      <a:lvl7pPr marL="6588069" algn="l" defTabSz="2196023" rtl="0" eaLnBrk="1" latinLnBrk="0" hangingPunct="1">
        <a:defRPr sz="4323" kern="1200">
          <a:solidFill>
            <a:schemeClr val="tx1"/>
          </a:solidFill>
          <a:latin typeface="+mn-lt"/>
          <a:ea typeface="+mn-ea"/>
          <a:cs typeface="+mn-cs"/>
        </a:defRPr>
      </a:lvl7pPr>
      <a:lvl8pPr marL="7686081" algn="l" defTabSz="2196023" rtl="0" eaLnBrk="1" latinLnBrk="0" hangingPunct="1">
        <a:defRPr sz="4323" kern="1200">
          <a:solidFill>
            <a:schemeClr val="tx1"/>
          </a:solidFill>
          <a:latin typeface="+mn-lt"/>
          <a:ea typeface="+mn-ea"/>
          <a:cs typeface="+mn-cs"/>
        </a:defRPr>
      </a:lvl8pPr>
      <a:lvl9pPr marL="8784092" algn="l" defTabSz="2196023" rtl="0" eaLnBrk="1" latinLnBrk="0" hangingPunct="1">
        <a:defRPr sz="432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590799" y="3576573"/>
            <a:ext cx="17722096" cy="1114206"/>
          </a:xfrm>
        </p:spPr>
        <p:txBody>
          <a:bodyPr>
            <a:normAutofit fontScale="90000"/>
          </a:bodyPr>
          <a:lstStyle/>
          <a:p>
            <a:r>
              <a:rPr lang="en-US" sz="6600" b="1" dirty="0">
                <a:solidFill>
                  <a:srgbClr val="002060"/>
                </a:solidFill>
              </a:rPr>
              <a:t>XVIII Taller </a:t>
            </a:r>
            <a:r>
              <a:rPr lang="en-US" sz="6600" b="1" dirty="0" err="1">
                <a:solidFill>
                  <a:srgbClr val="002060"/>
                </a:solidFill>
              </a:rPr>
              <a:t>Internacional</a:t>
            </a:r>
            <a:r>
              <a:rPr lang="en-US" sz="6600" b="1" dirty="0">
                <a:solidFill>
                  <a:srgbClr val="002060"/>
                </a:solidFill>
              </a:rPr>
              <a:t> de </a:t>
            </a:r>
            <a:r>
              <a:rPr lang="en-US" sz="6600" b="1" dirty="0" err="1">
                <a:solidFill>
                  <a:srgbClr val="002060"/>
                </a:solidFill>
              </a:rPr>
              <a:t>Extensión</a:t>
            </a:r>
            <a:r>
              <a:rPr lang="en-US" sz="6600" b="1" dirty="0">
                <a:solidFill>
                  <a:srgbClr val="002060"/>
                </a:solidFill>
              </a:rPr>
              <a:t> </a:t>
            </a:r>
            <a:r>
              <a:rPr lang="en-US" sz="6600" b="1" dirty="0" err="1">
                <a:solidFill>
                  <a:srgbClr val="002060"/>
                </a:solidFill>
              </a:rPr>
              <a:t>Universitaria</a:t>
            </a:r>
            <a:endParaRPr lang="en-US" sz="6600" b="1" dirty="0">
              <a:solidFill>
                <a:srgbClr val="002060"/>
              </a:solidFill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181100" y="9718320"/>
            <a:ext cx="19131795" cy="1833138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es-ES" sz="3200" dirty="0">
                <a:effectLst/>
              </a:rPr>
              <a:t> </a:t>
            </a:r>
            <a:r>
              <a:rPr lang="es-ES" sz="3200" dirty="0"/>
              <a:t>D</a:t>
            </a:r>
            <a:r>
              <a:rPr lang="es-ES" sz="3200" dirty="0">
                <a:effectLst/>
              </a:rPr>
              <a:t>esde el </a:t>
            </a:r>
            <a:r>
              <a:rPr lang="es-ES" sz="3200" dirty="0" err="1">
                <a:effectLst/>
              </a:rPr>
              <a:t>análisis</a:t>
            </a:r>
            <a:r>
              <a:rPr lang="es-ES" sz="3200" dirty="0">
                <a:effectLst/>
              </a:rPr>
              <a:t> documental y la experiencia profesional, utilizando la </a:t>
            </a:r>
            <a:r>
              <a:rPr lang="es-ES" sz="3200" dirty="0" err="1">
                <a:effectLst/>
              </a:rPr>
              <a:t>investigación</a:t>
            </a:r>
            <a:r>
              <a:rPr lang="es-ES" sz="3200" dirty="0">
                <a:effectLst/>
              </a:rPr>
              <a:t> </a:t>
            </a:r>
            <a:r>
              <a:rPr lang="es-ES" sz="3200" dirty="0" err="1">
                <a:effectLst/>
              </a:rPr>
              <a:t>acción</a:t>
            </a:r>
            <a:r>
              <a:rPr lang="es-ES" sz="3200" dirty="0">
                <a:effectLst/>
              </a:rPr>
              <a:t>, se aborda la importancia de establecer nexos entre elementos relacionados con proyectos socioculturales, definiciones de cultura, la </a:t>
            </a:r>
            <a:r>
              <a:rPr lang="es-ES" sz="3200" dirty="0" err="1">
                <a:effectLst/>
              </a:rPr>
              <a:t>práctica</a:t>
            </a:r>
            <a:r>
              <a:rPr lang="es-ES" sz="3200" dirty="0">
                <a:effectLst/>
              </a:rPr>
              <a:t> social de estudiantes universitarios y la </a:t>
            </a:r>
            <a:r>
              <a:rPr lang="es-ES" sz="3200" dirty="0" err="1">
                <a:effectLst/>
              </a:rPr>
              <a:t>gestión</a:t>
            </a:r>
            <a:r>
              <a:rPr lang="es-ES" sz="3200" dirty="0">
                <a:effectLst/>
              </a:rPr>
              <a:t>, que desde la </a:t>
            </a:r>
            <a:r>
              <a:rPr lang="es-ES" sz="3200" dirty="0" err="1">
                <a:effectLst/>
              </a:rPr>
              <a:t>Extensión</a:t>
            </a:r>
            <a:r>
              <a:rPr lang="es-ES" sz="3200" dirty="0">
                <a:effectLst/>
              </a:rPr>
              <a:t> Universitaria, como proceso sustantivo se hace de estos proyectos, para garantizar un sistema de acciones que tributan al modelo del profesional a que se aspira y a la </a:t>
            </a:r>
            <a:r>
              <a:rPr lang="es-ES" sz="3200" dirty="0" err="1">
                <a:effectLst/>
              </a:rPr>
              <a:t>transformación</a:t>
            </a:r>
            <a:r>
              <a:rPr lang="es-ES" sz="3200" dirty="0">
                <a:effectLst/>
              </a:rPr>
              <a:t> social del entorno en que se desarrollan. </a:t>
            </a:r>
            <a:endParaRPr lang="es-ES" sz="3200" dirty="0"/>
          </a:p>
          <a:p>
            <a:pPr algn="l"/>
            <a:endParaRPr lang="en-US" sz="3200" dirty="0"/>
          </a:p>
        </p:txBody>
      </p:sp>
      <p:sp>
        <p:nvSpPr>
          <p:cNvPr id="28" name="Título 1"/>
          <p:cNvSpPr txBox="1">
            <a:spLocks/>
          </p:cNvSpPr>
          <p:nvPr/>
        </p:nvSpPr>
        <p:spPr>
          <a:xfrm>
            <a:off x="2569028" y="4650367"/>
            <a:ext cx="17722096" cy="1114206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77500" lnSpcReduction="20000"/>
          </a:bodyPr>
          <a:lstStyle>
            <a:lvl1pPr algn="ctr" defTabSz="2196023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441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800" dirty="0">
                <a:solidFill>
                  <a:srgbClr val="002060"/>
                </a:solidFill>
              </a:rPr>
              <a:t>UNA MIRADA A LA EXTENSIÓN UNIVERSITARIA EN EL CONTEXTO ACTUAL: APUNTES PARA LA GESTIÓN DE PROYECTOS SOCIOCULTURALES EN LA TRANSFORMACIÓN SOCIAL</a:t>
            </a:r>
          </a:p>
        </p:txBody>
      </p:sp>
      <p:sp>
        <p:nvSpPr>
          <p:cNvPr id="29" name="Text Placeholder 37">
            <a:extLst>
              <a:ext uri="{FF2B5EF4-FFF2-40B4-BE49-F238E27FC236}">
                <a16:creationId xmlns:a16="http://schemas.microsoft.com/office/drawing/2014/main" id="{0F56D88A-4B12-0F47-8D8A-2F1828CAE02A}"/>
              </a:ext>
            </a:extLst>
          </p:cNvPr>
          <p:cNvSpPr txBox="1">
            <a:spLocks/>
          </p:cNvSpPr>
          <p:nvPr/>
        </p:nvSpPr>
        <p:spPr>
          <a:xfrm>
            <a:off x="2942881" y="5728211"/>
            <a:ext cx="15608232" cy="2934057"/>
          </a:xfrm>
          <a:prstGeom prst="rect">
            <a:avLst/>
          </a:prstGeom>
        </p:spPr>
        <p:txBody>
          <a:bodyPr/>
          <a:lstStyle>
            <a:lvl1pPr marL="549006" indent="-549006" algn="l" defTabSz="2196023" rtl="0" eaLnBrk="1" latinLnBrk="0" hangingPunct="1">
              <a:lnSpc>
                <a:spcPct val="90000"/>
              </a:lnSpc>
              <a:spcBef>
                <a:spcPts val="2402"/>
              </a:spcBef>
              <a:buFont typeface="Arial" panose="020B0604020202020204" pitchFamily="34" charset="0"/>
              <a:buChar char="•"/>
              <a:defRPr sz="672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647017" indent="-549006" algn="l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Char char="•"/>
              <a:defRPr sz="5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745029" indent="-549006" algn="l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Char char="•"/>
              <a:defRPr sz="480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843040" indent="-549006" algn="l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Char char="•"/>
              <a:defRPr sz="432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4941052" indent="-549006" algn="l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Char char="•"/>
              <a:defRPr sz="432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6039063" indent="-549006" algn="l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Char char="•"/>
              <a:defRPr sz="432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7137075" indent="-549006" algn="l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Char char="•"/>
              <a:defRPr sz="432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8235086" indent="-549006" algn="l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Char char="•"/>
              <a:defRPr sz="432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9333098" indent="-549006" algn="l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Char char="•"/>
              <a:defRPr sz="432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3600" dirty="0" err="1">
                <a:solidFill>
                  <a:srgbClr val="002060"/>
                </a:solidFill>
              </a:rPr>
              <a:t>Autores</a:t>
            </a:r>
            <a:r>
              <a:rPr lang="en-US" sz="3600" dirty="0">
                <a:solidFill>
                  <a:srgbClr val="002060"/>
                </a:solidFill>
              </a:rPr>
              <a:t>:</a:t>
            </a:r>
          </a:p>
          <a:p>
            <a:pPr marL="0" indent="0" algn="ctr">
              <a:buNone/>
            </a:pPr>
            <a:r>
              <a:rPr lang="en-US" sz="3600" dirty="0">
                <a:solidFill>
                  <a:srgbClr val="002060"/>
                </a:solidFill>
              </a:rPr>
              <a:t>Marlen de la C. Crespo Cardenas, Universidad de Matanzas, Cuba.</a:t>
            </a:r>
          </a:p>
          <a:p>
            <a:pPr marL="0" indent="0" algn="ctr">
              <a:buNone/>
            </a:pPr>
            <a:r>
              <a:rPr lang="en-US" sz="3600" dirty="0">
                <a:solidFill>
                  <a:srgbClr val="002060"/>
                </a:solidFill>
              </a:rPr>
              <a:t>Nancy B. Mendoza Santana, Universidad de Matanzas, Cuba.</a:t>
            </a:r>
          </a:p>
          <a:p>
            <a:pPr marL="0" indent="0" algn="ctr">
              <a:buNone/>
            </a:pPr>
            <a:r>
              <a:rPr lang="en-US" sz="3600" dirty="0">
                <a:solidFill>
                  <a:srgbClr val="002060"/>
                </a:solidFill>
              </a:rPr>
              <a:t>Laura E. </a:t>
            </a:r>
            <a:r>
              <a:rPr lang="en-US" sz="3600" dirty="0" err="1">
                <a:solidFill>
                  <a:srgbClr val="002060"/>
                </a:solidFill>
              </a:rPr>
              <a:t>Becalli</a:t>
            </a:r>
            <a:r>
              <a:rPr lang="en-US" sz="3600" dirty="0">
                <a:solidFill>
                  <a:srgbClr val="002060"/>
                </a:solidFill>
              </a:rPr>
              <a:t> Puerta, Universidad de Matanzas, Cuba</a:t>
            </a:r>
          </a:p>
        </p:txBody>
      </p:sp>
      <p:sp>
        <p:nvSpPr>
          <p:cNvPr id="31" name="CuadroTexto 30"/>
          <p:cNvSpPr txBox="1"/>
          <p:nvPr/>
        </p:nvSpPr>
        <p:spPr>
          <a:xfrm>
            <a:off x="1135091" y="12619617"/>
            <a:ext cx="19131795" cy="7478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200" dirty="0"/>
              <a:t>El </a:t>
            </a:r>
            <a:r>
              <a:rPr lang="en-US" sz="3200" dirty="0" err="1"/>
              <a:t>desarrollo</a:t>
            </a:r>
            <a:r>
              <a:rPr lang="en-US" sz="3200" dirty="0"/>
              <a:t> de </a:t>
            </a:r>
            <a:r>
              <a:rPr lang="en-US" sz="3200" dirty="0" err="1"/>
              <a:t>proyectos</a:t>
            </a:r>
            <a:r>
              <a:rPr lang="en-US" sz="3200" dirty="0"/>
              <a:t> </a:t>
            </a:r>
            <a:r>
              <a:rPr lang="en-US" sz="3200" dirty="0" err="1"/>
              <a:t>socioculturales</a:t>
            </a:r>
            <a:r>
              <a:rPr lang="en-US" sz="3200" dirty="0"/>
              <a:t> </a:t>
            </a:r>
            <a:r>
              <a:rPr lang="en-US" sz="3200" dirty="0" err="1"/>
              <a:t>en</a:t>
            </a:r>
            <a:r>
              <a:rPr lang="en-US" sz="3200" dirty="0"/>
              <a:t> la Universidad de Matanzas, </a:t>
            </a:r>
            <a:r>
              <a:rPr lang="en-US" sz="3200" dirty="0" err="1"/>
              <a:t>destinados</a:t>
            </a:r>
            <a:r>
              <a:rPr lang="en-US" sz="3200" dirty="0"/>
              <a:t> a </a:t>
            </a:r>
            <a:r>
              <a:rPr lang="en-US" sz="3200" dirty="0" err="1"/>
              <a:t>promover</a:t>
            </a:r>
            <a:r>
              <a:rPr lang="en-US" sz="3200" dirty="0"/>
              <a:t> </a:t>
            </a:r>
            <a:r>
              <a:rPr lang="en-US" sz="3200" dirty="0" err="1"/>
              <a:t>el</a:t>
            </a:r>
            <a:r>
              <a:rPr lang="en-US" sz="3200" dirty="0"/>
              <a:t> </a:t>
            </a:r>
            <a:r>
              <a:rPr lang="en-US" sz="3200" dirty="0" err="1"/>
              <a:t>desarrollo</a:t>
            </a:r>
            <a:r>
              <a:rPr lang="en-US" sz="3200" dirty="0"/>
              <a:t> y </a:t>
            </a:r>
            <a:r>
              <a:rPr lang="en-US" sz="3200" dirty="0" err="1"/>
              <a:t>difusión</a:t>
            </a:r>
            <a:r>
              <a:rPr lang="en-US" sz="3200" dirty="0"/>
              <a:t> de </a:t>
            </a:r>
            <a:r>
              <a:rPr lang="en-US" sz="3200" dirty="0" err="1"/>
              <a:t>conocimientos</a:t>
            </a:r>
            <a:r>
              <a:rPr lang="en-US" sz="3200" dirty="0"/>
              <a:t> y </a:t>
            </a:r>
            <a:r>
              <a:rPr lang="en-US" sz="3200" dirty="0" err="1"/>
              <a:t>capacidades</a:t>
            </a:r>
            <a:r>
              <a:rPr lang="en-US" sz="3200" dirty="0"/>
              <a:t> </a:t>
            </a:r>
            <a:r>
              <a:rPr lang="en-US" sz="3200" dirty="0" err="1"/>
              <a:t>sociales</a:t>
            </a:r>
            <a:r>
              <a:rPr lang="en-US" sz="3200" dirty="0"/>
              <a:t>, </a:t>
            </a:r>
            <a:r>
              <a:rPr lang="en-US" sz="3200" dirty="0" err="1"/>
              <a:t>así</a:t>
            </a:r>
            <a:r>
              <a:rPr lang="en-US" sz="3200" dirty="0"/>
              <a:t> </a:t>
            </a:r>
            <a:r>
              <a:rPr lang="en-US" sz="3200" dirty="0" err="1"/>
              <a:t>como</a:t>
            </a:r>
            <a:r>
              <a:rPr lang="en-US" sz="3200" dirty="0"/>
              <a:t> al </a:t>
            </a:r>
            <a:r>
              <a:rPr lang="en-US" sz="3200" dirty="0" err="1"/>
              <a:t>fomento</a:t>
            </a:r>
            <a:r>
              <a:rPr lang="en-US" sz="3200" dirty="0"/>
              <a:t> y </a:t>
            </a:r>
            <a:r>
              <a:rPr lang="en-US" sz="3200" dirty="0" err="1"/>
              <a:t>preservación</a:t>
            </a:r>
            <a:r>
              <a:rPr lang="en-US" sz="3200" dirty="0"/>
              <a:t> de la </a:t>
            </a:r>
            <a:r>
              <a:rPr lang="en-US" sz="3200" dirty="0" err="1"/>
              <a:t>cultura</a:t>
            </a:r>
            <a:r>
              <a:rPr lang="en-US" sz="3200" dirty="0"/>
              <a:t> y </a:t>
            </a:r>
            <a:r>
              <a:rPr lang="en-US" sz="3200" dirty="0" err="1"/>
              <a:t>el</a:t>
            </a:r>
            <a:r>
              <a:rPr lang="en-US" sz="3200" dirty="0"/>
              <a:t> </a:t>
            </a:r>
            <a:r>
              <a:rPr lang="en-US" sz="3200" dirty="0" err="1"/>
              <a:t>patrimonio</a:t>
            </a:r>
            <a:r>
              <a:rPr lang="en-US" sz="3200" dirty="0"/>
              <a:t>, </a:t>
            </a:r>
            <a:r>
              <a:rPr lang="en-US" sz="3200" dirty="0" err="1"/>
              <a:t>potencia</a:t>
            </a:r>
            <a:r>
              <a:rPr lang="en-US" sz="3200" dirty="0"/>
              <a:t> la </a:t>
            </a:r>
            <a:r>
              <a:rPr lang="en-US" sz="3200" dirty="0" err="1"/>
              <a:t>ejecución</a:t>
            </a:r>
            <a:r>
              <a:rPr lang="en-US" sz="3200" dirty="0"/>
              <a:t> de </a:t>
            </a:r>
            <a:r>
              <a:rPr lang="en-US" sz="3200" dirty="0" err="1"/>
              <a:t>proyectos</a:t>
            </a:r>
            <a:r>
              <a:rPr lang="en-US" sz="3200" dirty="0"/>
              <a:t> que </a:t>
            </a:r>
            <a:r>
              <a:rPr lang="en-US" sz="3200" dirty="0" err="1"/>
              <a:t>tributan</a:t>
            </a:r>
            <a:r>
              <a:rPr lang="en-US" sz="3200" dirty="0"/>
              <a:t> </a:t>
            </a:r>
            <a:r>
              <a:rPr lang="en-US" sz="3200" dirty="0" err="1"/>
              <a:t>directamente</a:t>
            </a:r>
            <a:r>
              <a:rPr lang="en-US" sz="3200" dirty="0"/>
              <a:t> al </a:t>
            </a:r>
            <a:r>
              <a:rPr lang="en-US" sz="3200" dirty="0" err="1"/>
              <a:t>cumplimiento</a:t>
            </a:r>
            <a:r>
              <a:rPr lang="en-US" sz="3200" dirty="0"/>
              <a:t> de </a:t>
            </a:r>
            <a:r>
              <a:rPr lang="en-US" sz="3200" dirty="0" err="1"/>
              <a:t>los</a:t>
            </a:r>
            <a:r>
              <a:rPr lang="en-US" sz="3200" dirty="0"/>
              <a:t> </a:t>
            </a:r>
            <a:r>
              <a:rPr lang="en-US" sz="3200" dirty="0" err="1"/>
              <a:t>objetivos</a:t>
            </a:r>
            <a:r>
              <a:rPr lang="en-US" sz="3200" dirty="0"/>
              <a:t> del </a:t>
            </a:r>
            <a:r>
              <a:rPr lang="en-US" sz="3200" dirty="0" err="1"/>
              <a:t>modelo</a:t>
            </a:r>
            <a:r>
              <a:rPr lang="en-US" sz="3200" dirty="0"/>
              <a:t> del </a:t>
            </a:r>
            <a:r>
              <a:rPr lang="en-US" sz="3200" dirty="0" err="1"/>
              <a:t>profesional</a:t>
            </a:r>
            <a:r>
              <a:rPr lang="en-US" sz="3200" dirty="0"/>
              <a:t> de las </a:t>
            </a:r>
            <a:r>
              <a:rPr lang="en-US" sz="3200" dirty="0" err="1"/>
              <a:t>diferentes</a:t>
            </a:r>
            <a:r>
              <a:rPr lang="en-US" sz="3200" dirty="0"/>
              <a:t> </a:t>
            </a:r>
            <a:r>
              <a:rPr lang="en-US" sz="3200" dirty="0" err="1"/>
              <a:t>carreras,constituyendo</a:t>
            </a:r>
            <a:r>
              <a:rPr lang="en-US" sz="3200" dirty="0"/>
              <a:t> </a:t>
            </a:r>
            <a:r>
              <a:rPr lang="en-US" sz="3200" dirty="0" err="1"/>
              <a:t>una</a:t>
            </a:r>
            <a:r>
              <a:rPr lang="en-US" sz="3200" dirty="0"/>
              <a:t> </a:t>
            </a:r>
            <a:r>
              <a:rPr lang="en-US" sz="3200" dirty="0" err="1"/>
              <a:t>oportunidad</a:t>
            </a:r>
            <a:r>
              <a:rPr lang="en-US" sz="3200" dirty="0"/>
              <a:t> para la </a:t>
            </a:r>
            <a:r>
              <a:rPr lang="en-US" sz="3200" dirty="0" err="1"/>
              <a:t>creación</a:t>
            </a:r>
            <a:r>
              <a:rPr lang="en-US" sz="3200" dirty="0"/>
              <a:t> de </a:t>
            </a:r>
            <a:r>
              <a:rPr lang="en-US" sz="3200" dirty="0" err="1"/>
              <a:t>una</a:t>
            </a:r>
            <a:r>
              <a:rPr lang="en-US" sz="3200" dirty="0"/>
              <a:t> </a:t>
            </a:r>
            <a:r>
              <a:rPr lang="en-US" sz="3200" dirty="0" err="1"/>
              <a:t>experiencia</a:t>
            </a:r>
            <a:r>
              <a:rPr lang="en-US" sz="3200" dirty="0"/>
              <a:t> </a:t>
            </a:r>
            <a:r>
              <a:rPr lang="en-US" sz="3200" dirty="0" err="1"/>
              <a:t>universitaria</a:t>
            </a:r>
            <a:r>
              <a:rPr lang="en-US" sz="3200" dirty="0"/>
              <a:t>, </a:t>
            </a:r>
            <a:r>
              <a:rPr lang="en-US" sz="3200" dirty="0" err="1"/>
              <a:t>en</a:t>
            </a:r>
            <a:r>
              <a:rPr lang="en-US" sz="3200" dirty="0"/>
              <a:t> </a:t>
            </a:r>
            <a:r>
              <a:rPr lang="en-US" sz="3200" dirty="0" err="1"/>
              <a:t>correspondencia</a:t>
            </a:r>
            <a:r>
              <a:rPr lang="en-US" sz="3200" dirty="0"/>
              <a:t> con </a:t>
            </a:r>
            <a:r>
              <a:rPr lang="en-US" sz="3200" dirty="0" err="1"/>
              <a:t>los</a:t>
            </a:r>
            <a:r>
              <a:rPr lang="en-US" sz="3200" dirty="0"/>
              <a:t> </a:t>
            </a:r>
            <a:r>
              <a:rPr lang="en-US" sz="3200" dirty="0" err="1"/>
              <a:t>objetivos</a:t>
            </a:r>
            <a:r>
              <a:rPr lang="en-US" sz="3200" dirty="0"/>
              <a:t> </a:t>
            </a:r>
            <a:r>
              <a:rPr lang="en-US" sz="3200" dirty="0" err="1"/>
              <a:t>estratégicos</a:t>
            </a:r>
            <a:r>
              <a:rPr lang="en-US" sz="3200" dirty="0"/>
              <a:t> del </a:t>
            </a:r>
            <a:r>
              <a:rPr lang="en-US" sz="3200" dirty="0" err="1"/>
              <a:t>Ministerio</a:t>
            </a:r>
            <a:r>
              <a:rPr lang="en-US" sz="3200" dirty="0"/>
              <a:t> de </a:t>
            </a:r>
            <a:r>
              <a:rPr lang="en-US" sz="3200" dirty="0" err="1"/>
              <a:t>Educación</a:t>
            </a:r>
            <a:r>
              <a:rPr lang="en-US" sz="3200" dirty="0"/>
              <a:t> Superior </a:t>
            </a:r>
            <a:r>
              <a:rPr lang="en-US" sz="3200" dirty="0" err="1"/>
              <a:t>en</a:t>
            </a:r>
            <a:r>
              <a:rPr lang="en-US" sz="3200" dirty="0"/>
              <a:t> Cuba y la Agenda 2030 para </a:t>
            </a:r>
            <a:r>
              <a:rPr lang="en-US" sz="3200" dirty="0" err="1"/>
              <a:t>el</a:t>
            </a:r>
            <a:r>
              <a:rPr lang="en-US" sz="3200" dirty="0"/>
              <a:t> </a:t>
            </a:r>
            <a:r>
              <a:rPr lang="en-US" sz="3200" dirty="0" err="1"/>
              <a:t>desarrollo</a:t>
            </a:r>
            <a:r>
              <a:rPr lang="en-US" sz="3200" dirty="0"/>
              <a:t> </a:t>
            </a:r>
            <a:r>
              <a:rPr lang="en-US" sz="3200" dirty="0" err="1"/>
              <a:t>sostenible</a:t>
            </a:r>
            <a:r>
              <a:rPr lang="en-US" sz="3200" dirty="0"/>
              <a:t>, </a:t>
            </a:r>
            <a:r>
              <a:rPr lang="en-US" sz="3200" dirty="0" err="1"/>
              <a:t>pues</a:t>
            </a:r>
            <a:r>
              <a:rPr lang="en-US" sz="3200" dirty="0"/>
              <a:t> </a:t>
            </a:r>
            <a:r>
              <a:rPr lang="en-US" sz="3200" dirty="0" err="1"/>
              <a:t>dentro</a:t>
            </a:r>
            <a:r>
              <a:rPr lang="en-US" sz="3200" dirty="0"/>
              <a:t> de sus </a:t>
            </a:r>
            <a:r>
              <a:rPr lang="en-US" sz="3200" dirty="0" err="1"/>
              <a:t>metas</a:t>
            </a:r>
            <a:r>
              <a:rPr lang="en-US" sz="3200" dirty="0"/>
              <a:t> </a:t>
            </a:r>
            <a:r>
              <a:rPr lang="en-US" sz="3200" dirty="0" err="1"/>
              <a:t>está</a:t>
            </a:r>
            <a:r>
              <a:rPr lang="en-US" sz="3200" dirty="0"/>
              <a:t> </a:t>
            </a:r>
            <a:r>
              <a:rPr lang="en-US" sz="3200" dirty="0" err="1"/>
              <a:t>contribuir</a:t>
            </a:r>
            <a:r>
              <a:rPr lang="en-US" sz="3200" dirty="0"/>
              <a:t> a la </a:t>
            </a:r>
            <a:r>
              <a:rPr lang="en-US" sz="3200" dirty="0" err="1"/>
              <a:t>formación</a:t>
            </a:r>
            <a:r>
              <a:rPr lang="en-US" sz="3200" dirty="0"/>
              <a:t> de un </a:t>
            </a:r>
            <a:r>
              <a:rPr lang="en-US" sz="3200" dirty="0" err="1"/>
              <a:t>ciudadano</a:t>
            </a:r>
            <a:r>
              <a:rPr lang="en-US" sz="3200" dirty="0"/>
              <a:t> </a:t>
            </a:r>
            <a:r>
              <a:rPr lang="en-US" sz="3200" dirty="0" err="1"/>
              <a:t>globalizado</a:t>
            </a:r>
            <a:r>
              <a:rPr lang="en-US" sz="3200" dirty="0"/>
              <a:t>, a la </a:t>
            </a:r>
            <a:r>
              <a:rPr lang="en-US" sz="3200" dirty="0" err="1"/>
              <a:t>vez</a:t>
            </a:r>
            <a:r>
              <a:rPr lang="en-US" sz="3200" dirty="0"/>
              <a:t> que </a:t>
            </a:r>
            <a:r>
              <a:rPr lang="en-US" sz="3200" dirty="0" err="1"/>
              <a:t>explicitan</a:t>
            </a:r>
            <a:r>
              <a:rPr lang="en-US" sz="3200" dirty="0"/>
              <a:t> </a:t>
            </a:r>
            <a:r>
              <a:rPr lang="en-US" sz="3200" dirty="0" err="1"/>
              <a:t>acciones</a:t>
            </a:r>
            <a:r>
              <a:rPr lang="en-US" sz="3200" dirty="0"/>
              <a:t> que </a:t>
            </a:r>
            <a:r>
              <a:rPr lang="en-US" sz="3200" dirty="0" err="1"/>
              <a:t>desde</a:t>
            </a:r>
            <a:r>
              <a:rPr lang="en-US" sz="3200" dirty="0"/>
              <a:t> la </a:t>
            </a:r>
            <a:r>
              <a:rPr lang="en-US" sz="3200" dirty="0" err="1"/>
              <a:t>gestión</a:t>
            </a:r>
            <a:r>
              <a:rPr lang="en-US" sz="3200" dirty="0"/>
              <a:t> del </a:t>
            </a:r>
            <a:r>
              <a:rPr lang="en-US" sz="3200" dirty="0" err="1"/>
              <a:t>proyecto</a:t>
            </a:r>
            <a:r>
              <a:rPr lang="en-US" sz="3200" dirty="0"/>
              <a:t> sociocultural </a:t>
            </a:r>
            <a:r>
              <a:rPr lang="en-US" sz="3200" dirty="0" err="1"/>
              <a:t>en</a:t>
            </a:r>
            <a:r>
              <a:rPr lang="en-US" sz="3200" dirty="0"/>
              <a:t> </a:t>
            </a:r>
            <a:r>
              <a:rPr lang="en-US" sz="3200" dirty="0" err="1"/>
              <a:t>espacios</a:t>
            </a:r>
            <a:r>
              <a:rPr lang="en-US" sz="3200" dirty="0"/>
              <a:t> </a:t>
            </a:r>
            <a:r>
              <a:rPr lang="en-US" sz="3200" dirty="0" err="1"/>
              <a:t>formales</a:t>
            </a:r>
            <a:r>
              <a:rPr lang="en-US" sz="3200" dirty="0"/>
              <a:t> y no </a:t>
            </a:r>
            <a:r>
              <a:rPr lang="en-US" sz="3200" dirty="0" err="1"/>
              <a:t>formales</a:t>
            </a:r>
            <a:r>
              <a:rPr lang="en-US" sz="3200" dirty="0"/>
              <a:t> </a:t>
            </a:r>
            <a:r>
              <a:rPr lang="en-US" sz="3200" dirty="0" err="1"/>
              <a:t>fomentan</a:t>
            </a:r>
            <a:r>
              <a:rPr lang="en-US" sz="3200" dirty="0"/>
              <a:t> </a:t>
            </a:r>
            <a:r>
              <a:rPr lang="en-US" sz="3200" dirty="0" err="1"/>
              <a:t>el</a:t>
            </a:r>
            <a:r>
              <a:rPr lang="en-US" sz="3200" dirty="0"/>
              <a:t> </a:t>
            </a:r>
            <a:r>
              <a:rPr lang="en-US" sz="3200" dirty="0" err="1"/>
              <a:t>desarrollo</a:t>
            </a:r>
            <a:r>
              <a:rPr lang="en-US" sz="3200" dirty="0"/>
              <a:t> de la </a:t>
            </a:r>
            <a:r>
              <a:rPr lang="en-US" sz="3200" dirty="0" err="1"/>
              <a:t>internacionalización</a:t>
            </a:r>
            <a:r>
              <a:rPr lang="en-US" sz="3200" dirty="0"/>
              <a:t> </a:t>
            </a:r>
            <a:r>
              <a:rPr lang="en-US" sz="3200" dirty="0" err="1"/>
              <a:t>en</a:t>
            </a:r>
            <a:r>
              <a:rPr lang="en-US" sz="3200" dirty="0"/>
              <a:t> casa </a:t>
            </a:r>
            <a:r>
              <a:rPr lang="en-US" sz="3200" dirty="0" err="1"/>
              <a:t>en</a:t>
            </a:r>
            <a:r>
              <a:rPr lang="en-US" sz="3200" dirty="0"/>
              <a:t> la </a:t>
            </a:r>
            <a:r>
              <a:rPr lang="en-US" sz="3200" dirty="0" err="1"/>
              <a:t>Educación</a:t>
            </a:r>
            <a:r>
              <a:rPr lang="en-US" sz="3200" dirty="0"/>
              <a:t> Superior </a:t>
            </a:r>
            <a:r>
              <a:rPr lang="en-US" sz="3200" dirty="0" err="1"/>
              <a:t>cubana</a:t>
            </a:r>
            <a:r>
              <a:rPr lang="en-US" sz="3200" dirty="0"/>
              <a:t>, al </a:t>
            </a:r>
            <a:r>
              <a:rPr lang="en-US" sz="3200" dirty="0" err="1"/>
              <a:t>exigir</a:t>
            </a:r>
            <a:r>
              <a:rPr lang="en-US" sz="3200" dirty="0"/>
              <a:t> de </a:t>
            </a:r>
            <a:r>
              <a:rPr lang="en-US" sz="3200" dirty="0" err="1"/>
              <a:t>los</a:t>
            </a:r>
            <a:r>
              <a:rPr lang="en-US" sz="3200" dirty="0"/>
              <a:t> </a:t>
            </a:r>
            <a:r>
              <a:rPr lang="en-US" sz="3200" dirty="0" err="1"/>
              <a:t>participantes</a:t>
            </a:r>
            <a:r>
              <a:rPr lang="en-US" sz="3200" dirty="0"/>
              <a:t> </a:t>
            </a:r>
            <a:r>
              <a:rPr lang="en-US" sz="3200" dirty="0" err="1"/>
              <a:t>el</a:t>
            </a:r>
            <a:r>
              <a:rPr lang="en-US" sz="3200" dirty="0"/>
              <a:t> </a:t>
            </a:r>
            <a:r>
              <a:rPr lang="en-US" sz="3200" dirty="0" err="1"/>
              <a:t>despliegue</a:t>
            </a:r>
            <a:r>
              <a:rPr lang="en-US" sz="3200" dirty="0"/>
              <a:t> de </a:t>
            </a:r>
            <a:r>
              <a:rPr lang="en-US" sz="3200" dirty="0" err="1"/>
              <a:t>competencias</a:t>
            </a:r>
            <a:r>
              <a:rPr lang="en-US" sz="3200" dirty="0"/>
              <a:t> </a:t>
            </a:r>
            <a:r>
              <a:rPr lang="en-US" sz="3200" dirty="0" err="1"/>
              <a:t>multiculturales</a:t>
            </a:r>
            <a:r>
              <a:rPr lang="en-US" sz="3200" dirty="0"/>
              <a:t>, </a:t>
            </a:r>
            <a:r>
              <a:rPr lang="en-US" sz="3200" dirty="0" err="1"/>
              <a:t>tolerancia</a:t>
            </a:r>
            <a:r>
              <a:rPr lang="en-US" sz="3200" dirty="0"/>
              <a:t>, </a:t>
            </a:r>
            <a:r>
              <a:rPr lang="en-US" sz="3200" dirty="0" err="1"/>
              <a:t>agilidad</a:t>
            </a:r>
            <a:r>
              <a:rPr lang="en-US" sz="3200" dirty="0"/>
              <a:t> </a:t>
            </a:r>
            <a:r>
              <a:rPr lang="en-US" sz="3200" dirty="0" err="1"/>
              <a:t>en</a:t>
            </a:r>
            <a:r>
              <a:rPr lang="en-US" sz="3200" dirty="0"/>
              <a:t> la </a:t>
            </a:r>
            <a:r>
              <a:rPr lang="en-US" sz="3200" dirty="0" err="1"/>
              <a:t>búsqueda</a:t>
            </a:r>
            <a:r>
              <a:rPr lang="en-US" sz="3200" dirty="0"/>
              <a:t> de </a:t>
            </a:r>
            <a:r>
              <a:rPr lang="en-US" sz="3200" dirty="0" err="1"/>
              <a:t>soluciones</a:t>
            </a:r>
            <a:r>
              <a:rPr lang="en-US" sz="3200" dirty="0"/>
              <a:t> y </a:t>
            </a:r>
            <a:r>
              <a:rPr lang="en-US" sz="3200" dirty="0" err="1"/>
              <a:t>apertura</a:t>
            </a:r>
            <a:r>
              <a:rPr lang="en-US" sz="3200" dirty="0"/>
              <a:t> a la </a:t>
            </a:r>
            <a:r>
              <a:rPr lang="en-US" sz="3200" dirty="0" err="1"/>
              <a:t>retroalimentación</a:t>
            </a:r>
            <a:r>
              <a:rPr lang="en-US" sz="3200" dirty="0"/>
              <a:t>. </a:t>
            </a:r>
            <a:r>
              <a:rPr lang="en-US" sz="3200" dirty="0" err="1"/>
              <a:t>Todo</a:t>
            </a:r>
            <a:r>
              <a:rPr lang="en-US" sz="3200" dirty="0"/>
              <a:t> </a:t>
            </a:r>
            <a:r>
              <a:rPr lang="en-US" sz="3200" dirty="0" err="1"/>
              <a:t>ello</a:t>
            </a:r>
            <a:r>
              <a:rPr lang="en-US" sz="3200" dirty="0"/>
              <a:t> </a:t>
            </a:r>
            <a:r>
              <a:rPr lang="en-US" sz="3200" dirty="0" err="1"/>
              <a:t>abre</a:t>
            </a:r>
            <a:r>
              <a:rPr lang="en-US" sz="3200" dirty="0"/>
              <a:t> un </a:t>
            </a:r>
            <a:r>
              <a:rPr lang="en-US" sz="3200" dirty="0" err="1"/>
              <a:t>espacio</a:t>
            </a:r>
            <a:r>
              <a:rPr lang="en-US" sz="3200" dirty="0"/>
              <a:t> a la </a:t>
            </a:r>
            <a:r>
              <a:rPr lang="en-US" sz="3200" dirty="0" err="1"/>
              <a:t>innovación</a:t>
            </a:r>
            <a:r>
              <a:rPr lang="en-US" sz="3200" dirty="0"/>
              <a:t> al </a:t>
            </a:r>
            <a:r>
              <a:rPr lang="en-US" sz="3200" dirty="0" err="1"/>
              <a:t>proponer</a:t>
            </a:r>
            <a:r>
              <a:rPr lang="en-US" sz="3200" dirty="0"/>
              <a:t> </a:t>
            </a:r>
            <a:r>
              <a:rPr lang="en-US" sz="3200" dirty="0" err="1"/>
              <a:t>una</a:t>
            </a:r>
            <a:r>
              <a:rPr lang="en-US" sz="3200" dirty="0"/>
              <a:t> </a:t>
            </a:r>
            <a:r>
              <a:rPr lang="en-US" sz="3200" dirty="0" err="1"/>
              <a:t>renovada</a:t>
            </a:r>
            <a:r>
              <a:rPr lang="en-US" sz="3200" dirty="0"/>
              <a:t> </a:t>
            </a:r>
            <a:r>
              <a:rPr lang="en-US" sz="3200" dirty="0" err="1"/>
              <a:t>práctica</a:t>
            </a:r>
            <a:r>
              <a:rPr lang="en-US" sz="3200" dirty="0"/>
              <a:t> </a:t>
            </a:r>
            <a:r>
              <a:rPr lang="en-US" sz="3200" dirty="0" err="1"/>
              <a:t>socioeducativa</a:t>
            </a:r>
            <a:r>
              <a:rPr lang="en-US" sz="3200" dirty="0"/>
              <a:t> </a:t>
            </a:r>
            <a:r>
              <a:rPr lang="en-US" sz="3200" dirty="0" err="1"/>
              <a:t>en</a:t>
            </a:r>
            <a:r>
              <a:rPr lang="en-US" sz="3200" dirty="0"/>
              <a:t> la </a:t>
            </a:r>
            <a:r>
              <a:rPr lang="en-US" sz="3200" dirty="0" err="1"/>
              <a:t>gestión</a:t>
            </a:r>
            <a:r>
              <a:rPr lang="en-US" sz="3200" dirty="0"/>
              <a:t> del </a:t>
            </a:r>
            <a:r>
              <a:rPr lang="en-US" sz="3200" dirty="0" err="1"/>
              <a:t>proyecto</a:t>
            </a:r>
            <a:r>
              <a:rPr lang="en-US" sz="3200" dirty="0"/>
              <a:t> sociocultural </a:t>
            </a:r>
            <a:r>
              <a:rPr lang="en-US" sz="3200" dirty="0" err="1"/>
              <a:t>desde</a:t>
            </a:r>
            <a:r>
              <a:rPr lang="en-US" sz="3200" dirty="0"/>
              <a:t> la </a:t>
            </a:r>
            <a:r>
              <a:rPr lang="en-US" sz="3200" dirty="0" err="1"/>
              <a:t>internacionalización</a:t>
            </a:r>
            <a:r>
              <a:rPr lang="en-US" sz="3200" dirty="0"/>
              <a:t> </a:t>
            </a:r>
            <a:r>
              <a:rPr lang="en-US" sz="3200" dirty="0" err="1"/>
              <a:t>en</a:t>
            </a:r>
            <a:r>
              <a:rPr lang="en-US" sz="3200" dirty="0"/>
              <a:t> casa, </a:t>
            </a:r>
            <a:r>
              <a:rPr lang="en-US" sz="3200" dirty="0" err="1"/>
              <a:t>reconocida</a:t>
            </a:r>
            <a:r>
              <a:rPr lang="en-US" sz="3200" dirty="0"/>
              <a:t> </a:t>
            </a:r>
            <a:r>
              <a:rPr lang="en-US" sz="3200" dirty="0" err="1"/>
              <a:t>categoría</a:t>
            </a:r>
            <a:r>
              <a:rPr lang="en-US" sz="3200" dirty="0"/>
              <a:t> del </a:t>
            </a:r>
            <a:r>
              <a:rPr lang="en-US" sz="3200" dirty="0" err="1"/>
              <a:t>proceso</a:t>
            </a:r>
            <a:r>
              <a:rPr lang="en-US" sz="3200" dirty="0"/>
              <a:t> de </a:t>
            </a:r>
            <a:r>
              <a:rPr lang="en-US" sz="3200" dirty="0" err="1"/>
              <a:t>internacionalización</a:t>
            </a:r>
            <a:r>
              <a:rPr lang="en-US" sz="3200" dirty="0"/>
              <a:t> de la </a:t>
            </a:r>
            <a:r>
              <a:rPr lang="en-US" sz="3200" dirty="0" err="1"/>
              <a:t>Educación</a:t>
            </a:r>
            <a:r>
              <a:rPr lang="en-US" sz="3200" dirty="0"/>
              <a:t> Superior, lo </a:t>
            </a:r>
            <a:r>
              <a:rPr lang="en-US" sz="3200" dirty="0" err="1"/>
              <a:t>cual</a:t>
            </a:r>
            <a:r>
              <a:rPr lang="en-US" sz="3200" dirty="0"/>
              <a:t> </a:t>
            </a:r>
            <a:r>
              <a:rPr lang="en-US" sz="3200" dirty="0" err="1"/>
              <a:t>hace</a:t>
            </a:r>
            <a:r>
              <a:rPr lang="en-US" sz="3200" dirty="0"/>
              <a:t> </a:t>
            </a:r>
            <a:r>
              <a:rPr lang="en-US" sz="3200" dirty="0" err="1"/>
              <a:t>necesario</a:t>
            </a:r>
            <a:r>
              <a:rPr lang="en-US" sz="3200" dirty="0"/>
              <a:t>  </a:t>
            </a:r>
            <a:r>
              <a:rPr lang="en-US" sz="3200" dirty="0" err="1"/>
              <a:t>redimensionar</a:t>
            </a:r>
            <a:r>
              <a:rPr lang="en-US" sz="3200" dirty="0"/>
              <a:t> la </a:t>
            </a:r>
            <a:r>
              <a:rPr lang="en-US" sz="3200" dirty="0" err="1"/>
              <a:t>gestión</a:t>
            </a:r>
            <a:r>
              <a:rPr lang="en-US" sz="3200" dirty="0"/>
              <a:t> del </a:t>
            </a:r>
            <a:r>
              <a:rPr lang="en-US" sz="3200" dirty="0" err="1"/>
              <a:t>proyecto</a:t>
            </a:r>
            <a:r>
              <a:rPr lang="en-US" sz="3200" dirty="0"/>
              <a:t> sociocultural a </a:t>
            </a:r>
            <a:r>
              <a:rPr lang="en-US" sz="3200" dirty="0" err="1"/>
              <a:t>partir</a:t>
            </a:r>
            <a:r>
              <a:rPr lang="en-US" sz="3200" dirty="0"/>
              <a:t> de </a:t>
            </a:r>
            <a:r>
              <a:rPr lang="en-US" sz="3200" dirty="0" err="1"/>
              <a:t>una</a:t>
            </a:r>
            <a:r>
              <a:rPr lang="en-US" sz="3200" dirty="0"/>
              <a:t> </a:t>
            </a:r>
            <a:r>
              <a:rPr lang="en-US" sz="3200" dirty="0" err="1"/>
              <a:t>nueva</a:t>
            </a:r>
            <a:r>
              <a:rPr lang="en-US" sz="3200" dirty="0"/>
              <a:t> </a:t>
            </a:r>
            <a:r>
              <a:rPr lang="en-US" sz="3200" dirty="0" err="1"/>
              <a:t>visión</a:t>
            </a:r>
            <a:r>
              <a:rPr lang="en-US" sz="3200" dirty="0"/>
              <a:t>, </a:t>
            </a:r>
            <a:r>
              <a:rPr lang="en-US" sz="3200" dirty="0" err="1"/>
              <a:t>integrando</a:t>
            </a:r>
            <a:r>
              <a:rPr lang="en-US" sz="3200" dirty="0"/>
              <a:t> </a:t>
            </a:r>
            <a:r>
              <a:rPr lang="en-US" sz="3200" dirty="0" err="1"/>
              <a:t>éste</a:t>
            </a:r>
            <a:r>
              <a:rPr lang="en-US" sz="3200" dirty="0"/>
              <a:t> al </a:t>
            </a:r>
            <a:r>
              <a:rPr lang="en-US" sz="3200" dirty="0" err="1"/>
              <a:t>proceso</a:t>
            </a:r>
            <a:r>
              <a:rPr lang="en-US" sz="3200" dirty="0"/>
              <a:t> de </a:t>
            </a:r>
            <a:r>
              <a:rPr lang="en-US" sz="3200" dirty="0" err="1"/>
              <a:t>internacionalización</a:t>
            </a:r>
            <a:r>
              <a:rPr lang="en-US" sz="3200" dirty="0"/>
              <a:t> </a:t>
            </a:r>
            <a:r>
              <a:rPr lang="en-US" sz="3200" dirty="0" err="1"/>
              <a:t>en</a:t>
            </a:r>
            <a:r>
              <a:rPr lang="en-US" sz="3200" dirty="0"/>
              <a:t> casa, y </a:t>
            </a:r>
            <a:r>
              <a:rPr lang="en-US" sz="3200" dirty="0" err="1"/>
              <a:t>dirigir</a:t>
            </a:r>
            <a:r>
              <a:rPr lang="en-US" sz="3200" dirty="0"/>
              <a:t> sus </a:t>
            </a:r>
            <a:r>
              <a:rPr lang="en-US" sz="3200" dirty="0" err="1"/>
              <a:t>esfuerzos</a:t>
            </a:r>
            <a:r>
              <a:rPr lang="en-US" sz="3200" dirty="0"/>
              <a:t> al </a:t>
            </a:r>
            <a:r>
              <a:rPr lang="en-US" sz="3200" dirty="0" err="1"/>
              <a:t>cumplimiento</a:t>
            </a:r>
            <a:r>
              <a:rPr lang="en-US" sz="3200" dirty="0"/>
              <a:t> de </a:t>
            </a:r>
            <a:r>
              <a:rPr lang="en-US" sz="3200" dirty="0" err="1"/>
              <a:t>los</a:t>
            </a:r>
            <a:r>
              <a:rPr lang="en-US" sz="3200" dirty="0"/>
              <a:t> </a:t>
            </a:r>
            <a:r>
              <a:rPr lang="en-US" sz="3200" dirty="0" err="1"/>
              <a:t>objetivos</a:t>
            </a:r>
            <a:r>
              <a:rPr lang="en-US" sz="3200" dirty="0"/>
              <a:t> de </a:t>
            </a:r>
            <a:r>
              <a:rPr lang="en-US" sz="3200" dirty="0" err="1"/>
              <a:t>desarrollo</a:t>
            </a:r>
            <a:r>
              <a:rPr lang="en-US" sz="3200" dirty="0"/>
              <a:t> </a:t>
            </a:r>
            <a:r>
              <a:rPr lang="en-US" sz="3200" dirty="0" err="1"/>
              <a:t>sostenible</a:t>
            </a:r>
            <a:r>
              <a:rPr lang="en-US" sz="3200" dirty="0"/>
              <a:t> de la Agenda 2030.</a:t>
            </a:r>
          </a:p>
        </p:txBody>
      </p:sp>
      <p:sp>
        <p:nvSpPr>
          <p:cNvPr id="38" name="Text Placeholder 28">
            <a:extLst>
              <a:ext uri="{FF2B5EF4-FFF2-40B4-BE49-F238E27FC236}">
                <a16:creationId xmlns:a16="http://schemas.microsoft.com/office/drawing/2014/main" id="{FCB797DF-A438-244B-B34C-CCF348A4370E}"/>
              </a:ext>
            </a:extLst>
          </p:cNvPr>
          <p:cNvSpPr txBox="1">
            <a:spLocks/>
          </p:cNvSpPr>
          <p:nvPr/>
        </p:nvSpPr>
        <p:spPr>
          <a:xfrm>
            <a:off x="6149788" y="25135868"/>
            <a:ext cx="10093882" cy="91037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2882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>
                <a:solidFill>
                  <a:srgbClr val="002060"/>
                </a:solidFill>
              </a:rPr>
              <a:t>4. REFERENCIAS BIBLIOGRÁFICAS</a:t>
            </a:r>
          </a:p>
        </p:txBody>
      </p:sp>
      <p:sp>
        <p:nvSpPr>
          <p:cNvPr id="39" name="Text Placeholder 28">
            <a:extLst>
              <a:ext uri="{FF2B5EF4-FFF2-40B4-BE49-F238E27FC236}">
                <a16:creationId xmlns:a16="http://schemas.microsoft.com/office/drawing/2014/main" id="{FCB797DF-A438-244B-B34C-CCF348A4370E}"/>
              </a:ext>
            </a:extLst>
          </p:cNvPr>
          <p:cNvSpPr txBox="1">
            <a:spLocks/>
          </p:cNvSpPr>
          <p:nvPr/>
        </p:nvSpPr>
        <p:spPr>
          <a:xfrm>
            <a:off x="10746996" y="29787659"/>
            <a:ext cx="10093882" cy="56603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2882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b="1" dirty="0">
                <a:solidFill>
                  <a:srgbClr val="002060"/>
                </a:solidFill>
              </a:rPr>
              <a:t>AGRADECIMIENTOS</a:t>
            </a:r>
          </a:p>
        </p:txBody>
      </p:sp>
      <p:sp>
        <p:nvSpPr>
          <p:cNvPr id="40" name="Rectángulo 39"/>
          <p:cNvSpPr/>
          <p:nvPr/>
        </p:nvSpPr>
        <p:spPr>
          <a:xfrm>
            <a:off x="1181100" y="9501686"/>
            <a:ext cx="19131795" cy="197953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Subtítulo 2"/>
          <p:cNvSpPr txBox="1">
            <a:spLocks/>
          </p:cNvSpPr>
          <p:nvPr/>
        </p:nvSpPr>
        <p:spPr>
          <a:xfrm>
            <a:off x="1646990" y="14467503"/>
            <a:ext cx="18665905" cy="85441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2196023" rtl="0" eaLnBrk="1" latinLnBrk="0" hangingPunct="1">
              <a:lnSpc>
                <a:spcPct val="90000"/>
              </a:lnSpc>
              <a:spcBef>
                <a:spcPts val="2402"/>
              </a:spcBef>
              <a:buFont typeface="Arial" panose="020B0604020202020204" pitchFamily="34" charset="0"/>
              <a:buNone/>
              <a:defRPr sz="5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098012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480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196023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432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294035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38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4392046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38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5490058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38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6588069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38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7686081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38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8784092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38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n-US" sz="3200" dirty="0"/>
          </a:p>
        </p:txBody>
      </p:sp>
      <p:sp>
        <p:nvSpPr>
          <p:cNvPr id="42" name="Rectángulo 41"/>
          <p:cNvSpPr/>
          <p:nvPr/>
        </p:nvSpPr>
        <p:spPr>
          <a:xfrm>
            <a:off x="1194531" y="12539973"/>
            <a:ext cx="19131795" cy="7538763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Subtítulo 2"/>
          <p:cNvSpPr txBox="1">
            <a:spLocks/>
          </p:cNvSpPr>
          <p:nvPr/>
        </p:nvSpPr>
        <p:spPr>
          <a:xfrm>
            <a:off x="1237017" y="21337614"/>
            <a:ext cx="19131794" cy="376640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2196023" rtl="0" eaLnBrk="1" latinLnBrk="0" hangingPunct="1">
              <a:lnSpc>
                <a:spcPct val="90000"/>
              </a:lnSpc>
              <a:spcBef>
                <a:spcPts val="2402"/>
              </a:spcBef>
              <a:buFont typeface="Arial" panose="020B0604020202020204" pitchFamily="34" charset="0"/>
              <a:buNone/>
              <a:defRPr sz="5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098012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480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196023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432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294035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38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4392046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38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5490058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38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6588069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38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7686081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38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8784092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38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n-US" sz="3200" dirty="0"/>
              <a:t>La </a:t>
            </a:r>
            <a:r>
              <a:rPr lang="en-US" sz="3200" dirty="0" err="1"/>
              <a:t>misión</a:t>
            </a:r>
            <a:r>
              <a:rPr lang="en-US" sz="3200" dirty="0"/>
              <a:t> de la </a:t>
            </a:r>
            <a:r>
              <a:rPr lang="en-US" sz="3200" dirty="0" err="1"/>
              <a:t>universidad</a:t>
            </a:r>
            <a:r>
              <a:rPr lang="en-US" sz="3200" dirty="0"/>
              <a:t> </a:t>
            </a:r>
            <a:r>
              <a:rPr lang="en-US" sz="3200" dirty="0" err="1"/>
              <a:t>contemporánea</a:t>
            </a:r>
            <a:r>
              <a:rPr lang="en-US" sz="3200" dirty="0"/>
              <a:t> se </a:t>
            </a:r>
            <a:r>
              <a:rPr lang="en-US" sz="3200" dirty="0" err="1"/>
              <a:t>ajusta</a:t>
            </a:r>
            <a:r>
              <a:rPr lang="en-US" sz="3200" dirty="0"/>
              <a:t> a </a:t>
            </a:r>
            <a:r>
              <a:rPr lang="en-US" sz="3200" dirty="0" err="1"/>
              <a:t>nuevas</a:t>
            </a:r>
            <a:r>
              <a:rPr lang="en-US" sz="3200" dirty="0"/>
              <a:t> </a:t>
            </a:r>
            <a:r>
              <a:rPr lang="en-US" sz="3200" dirty="0" err="1"/>
              <a:t>prácticas</a:t>
            </a:r>
            <a:r>
              <a:rPr lang="en-US" sz="3200" dirty="0"/>
              <a:t> </a:t>
            </a:r>
            <a:r>
              <a:rPr lang="en-US" sz="3200" dirty="0" err="1"/>
              <a:t>determinadas</a:t>
            </a:r>
            <a:r>
              <a:rPr lang="en-US" sz="3200" dirty="0"/>
              <a:t> </a:t>
            </a:r>
            <a:r>
              <a:rPr lang="en-US" sz="3200" dirty="0" err="1"/>
              <a:t>por</a:t>
            </a:r>
            <a:r>
              <a:rPr lang="en-US" sz="3200" dirty="0"/>
              <a:t> </a:t>
            </a:r>
            <a:r>
              <a:rPr lang="en-US" sz="3200" dirty="0" err="1"/>
              <a:t>estrategias</a:t>
            </a:r>
            <a:r>
              <a:rPr lang="en-US" sz="3200" dirty="0"/>
              <a:t> de </a:t>
            </a:r>
            <a:r>
              <a:rPr lang="en-US" sz="3200" dirty="0" err="1"/>
              <a:t>desarrollo</a:t>
            </a:r>
            <a:r>
              <a:rPr lang="en-US" sz="3200" dirty="0"/>
              <a:t> local y un </a:t>
            </a:r>
            <a:r>
              <a:rPr lang="en-US" sz="3200" dirty="0" err="1"/>
              <a:t>enfoque</a:t>
            </a:r>
            <a:r>
              <a:rPr lang="en-US" sz="3200" dirty="0"/>
              <a:t> sociocultural de la </a:t>
            </a:r>
            <a:r>
              <a:rPr lang="en-US" sz="3200" dirty="0" err="1"/>
              <a:t>gestión</a:t>
            </a:r>
            <a:r>
              <a:rPr lang="en-US" sz="3200" dirty="0"/>
              <a:t> de </a:t>
            </a:r>
            <a:r>
              <a:rPr lang="en-US" sz="3200" dirty="0" err="1"/>
              <a:t>proyectos</a:t>
            </a:r>
            <a:r>
              <a:rPr lang="en-US" sz="3200" dirty="0"/>
              <a:t> </a:t>
            </a:r>
            <a:r>
              <a:rPr lang="en-US" sz="3200" dirty="0" err="1"/>
              <a:t>universitarios</a:t>
            </a:r>
            <a:r>
              <a:rPr lang="en-US" sz="3200" dirty="0"/>
              <a:t>, para </a:t>
            </a:r>
            <a:r>
              <a:rPr lang="en-US" sz="3200" dirty="0" err="1"/>
              <a:t>contribuir</a:t>
            </a:r>
            <a:r>
              <a:rPr lang="en-US" sz="3200" dirty="0"/>
              <a:t> a la </a:t>
            </a:r>
            <a:r>
              <a:rPr lang="en-US" sz="3200" dirty="0" err="1"/>
              <a:t>solución</a:t>
            </a:r>
            <a:r>
              <a:rPr lang="en-US" sz="3200" dirty="0"/>
              <a:t> de </a:t>
            </a:r>
            <a:r>
              <a:rPr lang="en-US" sz="3200" dirty="0" err="1"/>
              <a:t>problemas</a:t>
            </a:r>
            <a:r>
              <a:rPr lang="en-US" sz="3200" dirty="0"/>
              <a:t> </a:t>
            </a:r>
            <a:r>
              <a:rPr lang="en-US" sz="3200" dirty="0" err="1"/>
              <a:t>desde</a:t>
            </a:r>
            <a:r>
              <a:rPr lang="en-US" sz="3200" dirty="0"/>
              <a:t> la </a:t>
            </a:r>
            <a:r>
              <a:rPr lang="en-US" sz="3200" dirty="0" err="1"/>
              <a:t>cultura</a:t>
            </a:r>
            <a:r>
              <a:rPr lang="en-US" sz="3200" dirty="0"/>
              <a:t> de la </a:t>
            </a:r>
            <a:r>
              <a:rPr lang="en-US" sz="3200" dirty="0" err="1"/>
              <a:t>profesión</a:t>
            </a:r>
            <a:r>
              <a:rPr lang="en-US" sz="3200" dirty="0"/>
              <a:t>.</a:t>
            </a:r>
          </a:p>
          <a:p>
            <a:pPr algn="just"/>
            <a:r>
              <a:rPr lang="en-US" sz="3200" dirty="0"/>
              <a:t>El </a:t>
            </a:r>
            <a:r>
              <a:rPr lang="en-US" sz="3200" dirty="0" err="1"/>
              <a:t>establecimiento</a:t>
            </a:r>
            <a:r>
              <a:rPr lang="en-US" sz="3200" dirty="0"/>
              <a:t> de </a:t>
            </a:r>
            <a:r>
              <a:rPr lang="en-US" sz="3200" dirty="0" err="1"/>
              <a:t>nexos</a:t>
            </a:r>
            <a:r>
              <a:rPr lang="en-US" sz="3200" dirty="0"/>
              <a:t> entre </a:t>
            </a:r>
            <a:r>
              <a:rPr lang="en-US" sz="3200" dirty="0" err="1"/>
              <a:t>proyectos</a:t>
            </a:r>
            <a:r>
              <a:rPr lang="en-US" sz="3200" dirty="0"/>
              <a:t> </a:t>
            </a:r>
            <a:r>
              <a:rPr lang="en-US" sz="3200" dirty="0" err="1"/>
              <a:t>socioculturales</a:t>
            </a:r>
            <a:r>
              <a:rPr lang="en-US" sz="3200" dirty="0"/>
              <a:t>, </a:t>
            </a:r>
            <a:r>
              <a:rPr lang="en-US" sz="3200" dirty="0" err="1"/>
              <a:t>internacionalización</a:t>
            </a:r>
            <a:r>
              <a:rPr lang="en-US" sz="3200" dirty="0"/>
              <a:t>, </a:t>
            </a:r>
            <a:r>
              <a:rPr lang="en-US" sz="3200" dirty="0" err="1"/>
              <a:t>definiciones</a:t>
            </a:r>
            <a:r>
              <a:rPr lang="en-US" sz="3200" dirty="0"/>
              <a:t> de </a:t>
            </a:r>
            <a:r>
              <a:rPr lang="en-US" sz="3200" dirty="0" err="1"/>
              <a:t>cultura</a:t>
            </a:r>
            <a:r>
              <a:rPr lang="en-US" sz="3200" dirty="0"/>
              <a:t>, la </a:t>
            </a:r>
            <a:r>
              <a:rPr lang="en-US" sz="3200" dirty="0" err="1"/>
              <a:t>práctica</a:t>
            </a:r>
            <a:r>
              <a:rPr lang="en-US" sz="3200" dirty="0"/>
              <a:t> social de </a:t>
            </a:r>
            <a:r>
              <a:rPr lang="en-US" sz="3200" dirty="0" err="1"/>
              <a:t>estudiantes</a:t>
            </a:r>
            <a:r>
              <a:rPr lang="en-US" sz="3200" dirty="0"/>
              <a:t> </a:t>
            </a:r>
            <a:r>
              <a:rPr lang="en-US" sz="3200" dirty="0" err="1"/>
              <a:t>universitarios</a:t>
            </a:r>
            <a:r>
              <a:rPr lang="en-US" sz="3200" dirty="0"/>
              <a:t> y la </a:t>
            </a:r>
            <a:r>
              <a:rPr lang="en-US" sz="3200" dirty="0" err="1"/>
              <a:t>gestión</a:t>
            </a:r>
            <a:r>
              <a:rPr lang="en-US" sz="3200" dirty="0"/>
              <a:t> que, </a:t>
            </a:r>
            <a:r>
              <a:rPr lang="en-US" sz="3200" dirty="0" err="1"/>
              <a:t>desde</a:t>
            </a:r>
            <a:r>
              <a:rPr lang="en-US" sz="3200" dirty="0"/>
              <a:t> la </a:t>
            </a:r>
            <a:r>
              <a:rPr lang="en-US" sz="3200" dirty="0" err="1"/>
              <a:t>Extensión</a:t>
            </a:r>
            <a:r>
              <a:rPr lang="en-US" sz="3200" dirty="0"/>
              <a:t> </a:t>
            </a:r>
            <a:r>
              <a:rPr lang="en-US" sz="3200" dirty="0" err="1"/>
              <a:t>Universitaria</a:t>
            </a:r>
            <a:r>
              <a:rPr lang="en-US" sz="3200" dirty="0"/>
              <a:t>, </a:t>
            </a:r>
            <a:r>
              <a:rPr lang="en-US" sz="3200" dirty="0" err="1"/>
              <a:t>como</a:t>
            </a:r>
            <a:r>
              <a:rPr lang="en-US" sz="3200" dirty="0"/>
              <a:t> </a:t>
            </a:r>
            <a:r>
              <a:rPr lang="en-US" sz="3200" dirty="0" err="1"/>
              <a:t>proceso</a:t>
            </a:r>
            <a:r>
              <a:rPr lang="en-US" sz="3200" dirty="0"/>
              <a:t> </a:t>
            </a:r>
            <a:r>
              <a:rPr lang="en-US" sz="3200" dirty="0" err="1"/>
              <a:t>sustantivo</a:t>
            </a:r>
            <a:r>
              <a:rPr lang="en-US" sz="3200" dirty="0"/>
              <a:t> se </a:t>
            </a:r>
            <a:r>
              <a:rPr lang="en-US" sz="3200" dirty="0" err="1"/>
              <a:t>hace</a:t>
            </a:r>
            <a:r>
              <a:rPr lang="en-US" sz="3200" dirty="0"/>
              <a:t> de </a:t>
            </a:r>
            <a:r>
              <a:rPr lang="en-US" sz="3200" dirty="0" err="1"/>
              <a:t>estos</a:t>
            </a:r>
            <a:r>
              <a:rPr lang="en-US" sz="3200" dirty="0"/>
              <a:t> </a:t>
            </a:r>
            <a:r>
              <a:rPr lang="en-US" sz="3200" dirty="0" err="1"/>
              <a:t>proyectos</a:t>
            </a:r>
            <a:r>
              <a:rPr lang="en-US" sz="3200" dirty="0"/>
              <a:t>, </a:t>
            </a:r>
            <a:r>
              <a:rPr lang="en-US" sz="3200" dirty="0" err="1"/>
              <a:t>puede</a:t>
            </a:r>
            <a:r>
              <a:rPr lang="en-US" sz="3200" dirty="0"/>
              <a:t> </a:t>
            </a:r>
            <a:r>
              <a:rPr lang="en-US" sz="3200" dirty="0" err="1"/>
              <a:t>contribuir</a:t>
            </a:r>
            <a:r>
              <a:rPr lang="en-US" sz="3200" dirty="0"/>
              <a:t> a </a:t>
            </a:r>
            <a:r>
              <a:rPr lang="en-US" sz="3200" dirty="0" err="1"/>
              <a:t>garantizar</a:t>
            </a:r>
            <a:r>
              <a:rPr lang="en-US" sz="3200" dirty="0"/>
              <a:t> un </a:t>
            </a:r>
            <a:r>
              <a:rPr lang="en-US" sz="3200" dirty="0" err="1"/>
              <a:t>sistema</a:t>
            </a:r>
            <a:r>
              <a:rPr lang="en-US" sz="3200" dirty="0"/>
              <a:t> de </a:t>
            </a:r>
            <a:r>
              <a:rPr lang="en-US" sz="3200" dirty="0" err="1"/>
              <a:t>acciones</a:t>
            </a:r>
            <a:r>
              <a:rPr lang="en-US" sz="3200" dirty="0"/>
              <a:t> que </a:t>
            </a:r>
            <a:r>
              <a:rPr lang="en-US" sz="3200" dirty="0" err="1"/>
              <a:t>tributan</a:t>
            </a:r>
            <a:r>
              <a:rPr lang="en-US" sz="3200" dirty="0"/>
              <a:t> al </a:t>
            </a:r>
            <a:r>
              <a:rPr lang="en-US" sz="3200" dirty="0" err="1"/>
              <a:t>modelo</a:t>
            </a:r>
            <a:r>
              <a:rPr lang="en-US" sz="3200" dirty="0"/>
              <a:t> del </a:t>
            </a:r>
            <a:r>
              <a:rPr lang="en-US" sz="3200" dirty="0" err="1"/>
              <a:t>profesional</a:t>
            </a:r>
            <a:r>
              <a:rPr lang="en-US" sz="3200" dirty="0"/>
              <a:t> a que se </a:t>
            </a:r>
            <a:r>
              <a:rPr lang="en-US" sz="3200" dirty="0" err="1"/>
              <a:t>aspira</a:t>
            </a:r>
            <a:r>
              <a:rPr lang="en-US" sz="3200" dirty="0"/>
              <a:t>, </a:t>
            </a:r>
            <a:r>
              <a:rPr lang="en-US" sz="3200" dirty="0" err="1"/>
              <a:t>integrando</a:t>
            </a:r>
            <a:r>
              <a:rPr lang="en-US" sz="3200" dirty="0"/>
              <a:t> </a:t>
            </a:r>
            <a:r>
              <a:rPr lang="en-US" sz="3200" dirty="0" err="1"/>
              <a:t>practicas</a:t>
            </a:r>
            <a:r>
              <a:rPr lang="en-US" sz="3200" dirty="0"/>
              <a:t> </a:t>
            </a:r>
            <a:r>
              <a:rPr lang="en-US" sz="3200" dirty="0" err="1"/>
              <a:t>innovadoras</a:t>
            </a:r>
            <a:r>
              <a:rPr lang="en-US" sz="3200" dirty="0"/>
              <a:t> </a:t>
            </a:r>
            <a:r>
              <a:rPr lang="en-US" sz="3200" dirty="0" err="1"/>
              <a:t>en</a:t>
            </a:r>
            <a:r>
              <a:rPr lang="en-US" sz="3200" dirty="0"/>
              <a:t> </a:t>
            </a:r>
            <a:r>
              <a:rPr lang="en-US" sz="3200" dirty="0" err="1"/>
              <a:t>correspondencia</a:t>
            </a:r>
            <a:r>
              <a:rPr lang="en-US" sz="3200" dirty="0"/>
              <a:t> con </a:t>
            </a:r>
            <a:r>
              <a:rPr lang="en-US" sz="3200" dirty="0" err="1"/>
              <a:t>los</a:t>
            </a:r>
            <a:r>
              <a:rPr lang="en-US" sz="3200" dirty="0"/>
              <a:t> </a:t>
            </a:r>
            <a:r>
              <a:rPr lang="en-US" sz="3200" dirty="0" err="1"/>
              <a:t>objetivos</a:t>
            </a:r>
            <a:r>
              <a:rPr lang="en-US" sz="3200" dirty="0"/>
              <a:t> </a:t>
            </a:r>
            <a:r>
              <a:rPr lang="en-US" sz="3200" dirty="0" err="1"/>
              <a:t>estratégicos</a:t>
            </a:r>
            <a:r>
              <a:rPr lang="en-US" sz="3200" dirty="0"/>
              <a:t> del </a:t>
            </a:r>
            <a:r>
              <a:rPr lang="en-US" sz="3200" dirty="0" err="1"/>
              <a:t>Ministerio</a:t>
            </a:r>
            <a:r>
              <a:rPr lang="en-US" sz="3200" dirty="0"/>
              <a:t> de </a:t>
            </a:r>
            <a:r>
              <a:rPr lang="en-US" sz="3200" dirty="0" err="1"/>
              <a:t>Educación</a:t>
            </a:r>
            <a:r>
              <a:rPr lang="en-US" sz="3200" dirty="0"/>
              <a:t> Superior </a:t>
            </a:r>
            <a:r>
              <a:rPr lang="en-US" sz="3200" dirty="0" err="1"/>
              <a:t>en</a:t>
            </a:r>
            <a:r>
              <a:rPr lang="en-US" sz="3200" dirty="0"/>
              <a:t> Cuba.</a:t>
            </a:r>
          </a:p>
        </p:txBody>
      </p:sp>
      <p:sp>
        <p:nvSpPr>
          <p:cNvPr id="44" name="Rectángulo 43"/>
          <p:cNvSpPr/>
          <p:nvPr/>
        </p:nvSpPr>
        <p:spPr>
          <a:xfrm>
            <a:off x="1262091" y="21278430"/>
            <a:ext cx="19131795" cy="382558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Subtítulo 2"/>
          <p:cNvSpPr txBox="1">
            <a:spLocks/>
          </p:cNvSpPr>
          <p:nvPr/>
        </p:nvSpPr>
        <p:spPr>
          <a:xfrm>
            <a:off x="1646990" y="22697193"/>
            <a:ext cx="18665905" cy="85441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2196023" rtl="0" eaLnBrk="1" latinLnBrk="0" hangingPunct="1">
              <a:lnSpc>
                <a:spcPct val="90000"/>
              </a:lnSpc>
              <a:spcBef>
                <a:spcPts val="2402"/>
              </a:spcBef>
              <a:buFont typeface="Arial" panose="020B0604020202020204" pitchFamily="34" charset="0"/>
              <a:buNone/>
              <a:defRPr sz="5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098012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480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196023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432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294035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38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4392046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38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5490058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38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6588069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38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7686081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38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8784092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38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n-US" sz="3200" dirty="0"/>
          </a:p>
        </p:txBody>
      </p:sp>
      <p:sp>
        <p:nvSpPr>
          <p:cNvPr id="46" name="Rectángulo 45"/>
          <p:cNvSpPr/>
          <p:nvPr/>
        </p:nvSpPr>
        <p:spPr>
          <a:xfrm>
            <a:off x="1247903" y="26172174"/>
            <a:ext cx="19131795" cy="361548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Text Placeholder 28">
            <a:extLst>
              <a:ext uri="{FF2B5EF4-FFF2-40B4-BE49-F238E27FC236}">
                <a16:creationId xmlns:a16="http://schemas.microsoft.com/office/drawing/2014/main" id="{FCB797DF-A438-244B-B34C-CCF348A4370E}"/>
              </a:ext>
            </a:extLst>
          </p:cNvPr>
          <p:cNvSpPr txBox="1">
            <a:spLocks/>
          </p:cNvSpPr>
          <p:nvPr/>
        </p:nvSpPr>
        <p:spPr>
          <a:xfrm>
            <a:off x="6149788" y="20098587"/>
            <a:ext cx="10093882" cy="106357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2882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>
                <a:solidFill>
                  <a:srgbClr val="002060"/>
                </a:solidFill>
              </a:rPr>
              <a:t>3. CONCLUSIONES</a:t>
            </a:r>
          </a:p>
        </p:txBody>
      </p:sp>
      <p:sp>
        <p:nvSpPr>
          <p:cNvPr id="50" name="Text Placeholder 28">
            <a:extLst>
              <a:ext uri="{FF2B5EF4-FFF2-40B4-BE49-F238E27FC236}">
                <a16:creationId xmlns:a16="http://schemas.microsoft.com/office/drawing/2014/main" id="{FCB797DF-A438-244B-B34C-CCF348A4370E}"/>
              </a:ext>
            </a:extLst>
          </p:cNvPr>
          <p:cNvSpPr txBox="1">
            <a:spLocks/>
          </p:cNvSpPr>
          <p:nvPr/>
        </p:nvSpPr>
        <p:spPr>
          <a:xfrm>
            <a:off x="5933001" y="11685842"/>
            <a:ext cx="10093882" cy="91037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2882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>
                <a:solidFill>
                  <a:srgbClr val="002060"/>
                </a:solidFill>
              </a:rPr>
              <a:t>2. DESARROLLO</a:t>
            </a:r>
          </a:p>
        </p:txBody>
      </p:sp>
      <p:sp>
        <p:nvSpPr>
          <p:cNvPr id="52" name="Text Placeholder 28">
            <a:extLst>
              <a:ext uri="{FF2B5EF4-FFF2-40B4-BE49-F238E27FC236}">
                <a16:creationId xmlns:a16="http://schemas.microsoft.com/office/drawing/2014/main" id="{FCB797DF-A438-244B-B34C-CCF348A4370E}"/>
              </a:ext>
            </a:extLst>
          </p:cNvPr>
          <p:cNvSpPr txBox="1">
            <a:spLocks/>
          </p:cNvSpPr>
          <p:nvPr/>
        </p:nvSpPr>
        <p:spPr>
          <a:xfrm>
            <a:off x="5933001" y="8893398"/>
            <a:ext cx="10093882" cy="91037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2882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>
                <a:solidFill>
                  <a:srgbClr val="002060"/>
                </a:solidFill>
              </a:rPr>
              <a:t>1. INTRODUCCIÓN (OBJETIVOS)</a:t>
            </a:r>
          </a:p>
        </p:txBody>
      </p:sp>
      <p:sp>
        <p:nvSpPr>
          <p:cNvPr id="54" name="Subtítulo 2"/>
          <p:cNvSpPr txBox="1">
            <a:spLocks/>
          </p:cNvSpPr>
          <p:nvPr/>
        </p:nvSpPr>
        <p:spPr>
          <a:xfrm>
            <a:off x="1864178" y="30241585"/>
            <a:ext cx="19131795" cy="509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2196023" rtl="0" eaLnBrk="1" latinLnBrk="0" hangingPunct="1">
              <a:lnSpc>
                <a:spcPct val="90000"/>
              </a:lnSpc>
              <a:spcBef>
                <a:spcPts val="2402"/>
              </a:spcBef>
              <a:buFont typeface="Arial" panose="020B0604020202020204" pitchFamily="34" charset="0"/>
              <a:buNone/>
              <a:defRPr sz="5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098012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480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196023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432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294035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38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4392046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38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5490058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38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6588069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38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7686081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38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8784092" indent="0" algn="ctr" defTabSz="2196023" rtl="0" eaLnBrk="1" latinLnBrk="0" hangingPunct="1">
              <a:lnSpc>
                <a:spcPct val="90000"/>
              </a:lnSpc>
              <a:spcBef>
                <a:spcPts val="1201"/>
              </a:spcBef>
              <a:buFont typeface="Arial" panose="020B0604020202020204" pitchFamily="34" charset="0"/>
              <a:buNone/>
              <a:defRPr sz="384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sz="2800" dirty="0"/>
              <a:t>Al </a:t>
            </a:r>
            <a:r>
              <a:rPr lang="en-US" sz="2800" dirty="0" err="1"/>
              <a:t>Comité</a:t>
            </a:r>
            <a:r>
              <a:rPr lang="en-US" sz="2800" dirty="0"/>
              <a:t> </a:t>
            </a:r>
            <a:r>
              <a:rPr lang="en-US" sz="2800" dirty="0" err="1"/>
              <a:t>Organizador</a:t>
            </a:r>
            <a:r>
              <a:rPr lang="en-US" sz="2800" dirty="0"/>
              <a:t> de Universidad 2024, </a:t>
            </a:r>
            <a:r>
              <a:rPr lang="en-US" sz="2800" dirty="0" err="1"/>
              <a:t>por</a:t>
            </a:r>
            <a:r>
              <a:rPr lang="en-US" sz="2800" dirty="0"/>
              <a:t> </a:t>
            </a:r>
            <a:r>
              <a:rPr lang="en-US" sz="2800" dirty="0" err="1"/>
              <a:t>propiciar</a:t>
            </a:r>
            <a:r>
              <a:rPr lang="en-US" sz="2800" dirty="0"/>
              <a:t> </a:t>
            </a:r>
            <a:r>
              <a:rPr lang="en-US" sz="2800" dirty="0" err="1"/>
              <a:t>el</a:t>
            </a:r>
            <a:r>
              <a:rPr lang="en-US" sz="2800" dirty="0"/>
              <a:t> </a:t>
            </a:r>
            <a:r>
              <a:rPr lang="en-US" sz="2800" dirty="0" err="1"/>
              <a:t>intercambio</a:t>
            </a:r>
            <a:r>
              <a:rPr lang="en-US" sz="2800" dirty="0"/>
              <a:t> y </a:t>
            </a:r>
            <a:r>
              <a:rPr lang="en-US" sz="2800" dirty="0" err="1"/>
              <a:t>actualización</a:t>
            </a:r>
            <a:r>
              <a:rPr lang="en-US" sz="2800" dirty="0"/>
              <a:t> de </a:t>
            </a:r>
            <a:r>
              <a:rPr lang="en-US" sz="2800" dirty="0" err="1"/>
              <a:t>innovadoras</a:t>
            </a:r>
            <a:r>
              <a:rPr lang="en-US" sz="2800" dirty="0"/>
              <a:t> </a:t>
            </a:r>
            <a:r>
              <a:rPr lang="en-US" sz="2800" dirty="0" err="1"/>
              <a:t>experiencias</a:t>
            </a:r>
            <a:r>
              <a:rPr lang="en-US" sz="2800" dirty="0"/>
              <a:t> </a:t>
            </a:r>
            <a:r>
              <a:rPr lang="en-US" sz="2800" dirty="0" err="1"/>
              <a:t>educativas</a:t>
            </a:r>
            <a:r>
              <a:rPr lang="en-US" sz="2800" dirty="0"/>
              <a:t>.</a:t>
            </a: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AC38BEB3-2554-D83E-695B-A80AAB2BEC9C}"/>
              </a:ext>
            </a:extLst>
          </p:cNvPr>
          <p:cNvSpPr txBox="1"/>
          <p:nvPr/>
        </p:nvSpPr>
        <p:spPr>
          <a:xfrm>
            <a:off x="1258788" y="26235882"/>
            <a:ext cx="19110023" cy="35394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s-ES" sz="3200" dirty="0"/>
              <a:t>Almazán del Olmo, S. y. ( 2006). Compilación Cultura cubana, colonia. . La Habana: Félix Varela.</a:t>
            </a:r>
          </a:p>
          <a:p>
            <a:pPr algn="just"/>
            <a:r>
              <a:rPr lang="es-ES" sz="3200" dirty="0" err="1"/>
              <a:t>ANUlES</a:t>
            </a:r>
            <a:r>
              <a:rPr lang="es-ES" sz="3200" dirty="0"/>
              <a:t> . (2000). La Educación Superior en el Siglo XXI - Líneas estratégicas de desarrollo. Una propuesta de la </a:t>
            </a:r>
            <a:r>
              <a:rPr lang="es-ES" sz="3200" dirty="0" err="1"/>
              <a:t>ANUlES</a:t>
            </a:r>
            <a:r>
              <a:rPr lang="es-ES" sz="3200" dirty="0"/>
              <a:t>. . </a:t>
            </a:r>
            <a:r>
              <a:rPr lang="es-ES" sz="3200" dirty="0" err="1"/>
              <a:t>ANUlES</a:t>
            </a:r>
            <a:r>
              <a:rPr lang="es-ES" sz="3200" dirty="0"/>
              <a:t> (2000). La Educación Superior en el Siglo XXI -, 113-129.</a:t>
            </a:r>
          </a:p>
          <a:p>
            <a:pPr algn="just"/>
            <a:r>
              <a:rPr lang="es-ES" sz="3200" dirty="0"/>
              <a:t>.Crespo, M. (2022). Gestión de proyectos socioculturales e internacionalización en casa:</a:t>
            </a:r>
          </a:p>
          <a:p>
            <a:pPr algn="just"/>
            <a:r>
              <a:rPr lang="es-ES" sz="3200" dirty="0"/>
              <a:t>metas y necesidades. RIIED http://</a:t>
            </a:r>
            <a:r>
              <a:rPr lang="es-ES" sz="3200" dirty="0" err="1"/>
              <a:t>www.riied.org</a:t>
            </a:r>
            <a:r>
              <a:rPr lang="es-ES" sz="3200" dirty="0"/>
              <a:t>, 76-84.</a:t>
            </a:r>
          </a:p>
          <a:p>
            <a:pPr algn="just"/>
            <a:r>
              <a:rPr lang="es-ES" sz="3200" dirty="0"/>
              <a:t>Yanet Sánchez, K. E. (2020). La gestión del proyecto sociocultural desde el vinculo universidad-sociedad. Ciencias Holguín vol. 26, núm. 4, 62-77. Anexo 1.</a:t>
            </a:r>
          </a:p>
        </p:txBody>
      </p:sp>
    </p:spTree>
    <p:extLst>
      <p:ext uri="{BB962C8B-B14F-4D97-AF65-F5344CB8AC3E}">
        <p14:creationId xmlns:p14="http://schemas.microsoft.com/office/powerpoint/2010/main" val="65578552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310</TotalTime>
  <Words>680</Words>
  <Application>Microsoft Macintosh PowerPoint</Application>
  <PresentationFormat>Personalizado</PresentationFormat>
  <Paragraphs>21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XVIII Taller Internacional de Extensión Universitaria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Usuario de Windows</dc:creator>
  <cp:lastModifiedBy>Microsoft Office User</cp:lastModifiedBy>
  <cp:revision>15</cp:revision>
  <dcterms:created xsi:type="dcterms:W3CDTF">2021-12-21T16:45:31Z</dcterms:created>
  <dcterms:modified xsi:type="dcterms:W3CDTF">2024-02-03T02:57:14Z</dcterms:modified>
</cp:coreProperties>
</file>