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3" autoAdjust="0"/>
    <p:restoredTop sz="94660"/>
  </p:normalViewPr>
  <p:slideViewPr>
    <p:cSldViewPr snapToGrid="0">
      <p:cViewPr>
        <p:scale>
          <a:sx n="50" d="100"/>
          <a:sy n="50" d="100"/>
        </p:scale>
        <p:origin x="-492" y="1368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  <p:grpSp>
        <p:nvGrpSpPr>
          <p:cNvPr id="8" name="Group 9776"/>
          <p:cNvGrpSpPr/>
          <p:nvPr userDrawn="1"/>
        </p:nvGrpSpPr>
        <p:grpSpPr>
          <a:xfrm>
            <a:off x="391887" y="346160"/>
            <a:ext cx="21248914" cy="4269383"/>
            <a:chOff x="0" y="0"/>
            <a:chExt cx="7564120" cy="1506855"/>
          </a:xfrm>
        </p:grpSpPr>
        <p:sp>
          <p:nvSpPr>
            <p:cNvPr id="9" name="Rectangle 9778"/>
            <p:cNvSpPr/>
            <p:nvPr userDrawn="1"/>
          </p:nvSpPr>
          <p:spPr>
            <a:xfrm>
              <a:off x="354330" y="483107"/>
              <a:ext cx="42144" cy="1899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63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s-ES" sz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10" name="Picture 9777"/>
            <p:cNvPicPr/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0" y="0"/>
              <a:ext cx="7564120" cy="1506855"/>
            </a:xfrm>
            <a:prstGeom prst="rect">
              <a:avLst/>
            </a:prstGeom>
          </p:spPr>
        </p:pic>
      </p:grp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 flipV="1">
            <a:off x="0" y="31133143"/>
            <a:ext cx="21959887" cy="87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4360" y="4258173"/>
            <a:ext cx="20756880" cy="1914028"/>
          </a:xfrm>
        </p:spPr>
        <p:txBody>
          <a:bodyPr>
            <a:normAutofit fontScale="90000"/>
          </a:bodyPr>
          <a:lstStyle/>
          <a:p>
            <a:r>
              <a:rPr lang="es-ES" sz="6600" b="1" dirty="0" smtClean="0">
                <a:solidFill>
                  <a:srgbClr val="002060"/>
                </a:solidFill>
              </a:rPr>
              <a:t>X Taller </a:t>
            </a:r>
            <a:r>
              <a:rPr lang="es-ES" sz="6600" b="1" dirty="0">
                <a:solidFill>
                  <a:srgbClr val="002060"/>
                </a:solidFill>
              </a:rPr>
              <a:t>“La transformación digital y las tecnologías de avanzada en la Educación Superior</a:t>
            </a:r>
            <a:r>
              <a:rPr lang="es-ES" sz="6600" b="1" dirty="0" smtClean="0">
                <a:solidFill>
                  <a:srgbClr val="002060"/>
                </a:solidFill>
              </a:rPr>
              <a:t>”</a:t>
            </a:r>
            <a:endParaRPr lang="es-E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1100" y="10663141"/>
            <a:ext cx="19131795" cy="197953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s-ES" sz="3200" smtClean="0"/>
              <a:t>La </a:t>
            </a:r>
            <a:r>
              <a:rPr lang="es-ES" sz="3200" dirty="0" smtClean="0"/>
              <a:t>ponencia se planteó como objetivo fundamentar </a:t>
            </a:r>
            <a:r>
              <a:rPr lang="es-ES_tradnl" sz="3200" dirty="0"/>
              <a:t>los aspectos a tener en cuenta para el adecuado tratamiento metodológico del entorno digital como componente de formación </a:t>
            </a:r>
            <a:r>
              <a:rPr lang="es-ES_tradnl" sz="3200" dirty="0" smtClean="0"/>
              <a:t>para que los </a:t>
            </a:r>
            <a:r>
              <a:rPr lang="es-ES_tradnl" sz="3200" dirty="0"/>
              <a:t>estudiantes de la carrera de Derecho </a:t>
            </a:r>
            <a:r>
              <a:rPr lang="es-ES_tradnl" sz="3200" dirty="0" smtClean="0"/>
              <a:t>desarrollen habilidades </a:t>
            </a:r>
            <a:r>
              <a:rPr lang="es-ES_tradnl" sz="3200" dirty="0"/>
              <a:t>de interpretación y aplicación de las normativas con un pensamiento crítico del mundo digital.</a:t>
            </a:r>
            <a:endParaRPr lang="es-CO" sz="3200" dirty="0"/>
          </a:p>
          <a:p>
            <a:pPr algn="just">
              <a:spcBef>
                <a:spcPts val="0"/>
              </a:spcBef>
            </a:pPr>
            <a:endParaRPr lang="es-CO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794084" y="6569963"/>
            <a:ext cx="20501811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4800" dirty="0" smtClean="0">
                <a:solidFill>
                  <a:srgbClr val="002060"/>
                </a:solidFill>
              </a:rPr>
              <a:t>EL ENTORNO DIGITAL COMO COMPONENTE DE FORMACIÓN </a:t>
            </a:r>
          </a:p>
          <a:p>
            <a:pPr>
              <a:lnSpc>
                <a:spcPct val="110000"/>
              </a:lnSpc>
            </a:pPr>
            <a:r>
              <a:rPr lang="en-US" sz="4800" dirty="0" smtClean="0">
                <a:solidFill>
                  <a:srgbClr val="002060"/>
                </a:solidFill>
              </a:rPr>
              <a:t>EN LA CARRERA DE DERECHO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=""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1181100" y="7905619"/>
            <a:ext cx="19777911" cy="1479013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5400" dirty="0" smtClean="0">
                <a:solidFill>
                  <a:srgbClr val="002060"/>
                </a:solidFill>
              </a:rPr>
              <a:t>Dr. C. </a:t>
            </a:r>
            <a:r>
              <a:rPr lang="en-US" sz="5400" dirty="0" err="1" smtClean="0">
                <a:solidFill>
                  <a:srgbClr val="002060"/>
                </a:solidFill>
              </a:rPr>
              <a:t>Zahira</a:t>
            </a:r>
            <a:r>
              <a:rPr lang="en-US" sz="5400" dirty="0" smtClean="0">
                <a:solidFill>
                  <a:srgbClr val="002060"/>
                </a:solidFill>
              </a:rPr>
              <a:t> Ojeda </a:t>
            </a:r>
            <a:r>
              <a:rPr lang="en-US" sz="5400" dirty="0" smtClean="0">
                <a:solidFill>
                  <a:srgbClr val="002060"/>
                </a:solidFill>
              </a:rPr>
              <a:t>B</a:t>
            </a:r>
            <a:r>
              <a:rPr lang="en-US" sz="5400" dirty="0" smtClean="0">
                <a:solidFill>
                  <a:srgbClr val="002060"/>
                </a:solidFill>
              </a:rPr>
              <a:t>ello. </a:t>
            </a:r>
            <a:r>
              <a:rPr lang="en-US" sz="5400" dirty="0" smtClean="0">
                <a:solidFill>
                  <a:srgbClr val="002060"/>
                </a:solidFill>
              </a:rPr>
              <a:t>U</a:t>
            </a:r>
            <a:r>
              <a:rPr lang="en-US" sz="5400" dirty="0" smtClean="0">
                <a:solidFill>
                  <a:srgbClr val="002060"/>
                </a:solidFill>
              </a:rPr>
              <a:t>niversidad de </a:t>
            </a:r>
            <a:r>
              <a:rPr lang="en-US" sz="5400" dirty="0">
                <a:solidFill>
                  <a:srgbClr val="002060"/>
                </a:solidFill>
              </a:rPr>
              <a:t>L</a:t>
            </a:r>
            <a:r>
              <a:rPr lang="en-US" sz="5400" dirty="0" smtClean="0">
                <a:solidFill>
                  <a:srgbClr val="002060"/>
                </a:solidFill>
              </a:rPr>
              <a:t>as </a:t>
            </a:r>
            <a:r>
              <a:rPr lang="en-US" sz="5400" dirty="0" smtClean="0">
                <a:solidFill>
                  <a:srgbClr val="002060"/>
                </a:solidFill>
              </a:rPr>
              <a:t>T</a:t>
            </a:r>
            <a:r>
              <a:rPr lang="en-US" sz="5400" dirty="0" smtClean="0">
                <a:solidFill>
                  <a:srgbClr val="002060"/>
                </a:solidFill>
              </a:rPr>
              <a:t>unas, Cuba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5400" dirty="0" smtClean="0">
                <a:solidFill>
                  <a:srgbClr val="002060"/>
                </a:solidFill>
              </a:rPr>
              <a:t>Dr. C. Carlos </a:t>
            </a:r>
            <a:r>
              <a:rPr lang="en-US" sz="5400" dirty="0">
                <a:solidFill>
                  <a:srgbClr val="002060"/>
                </a:solidFill>
              </a:rPr>
              <a:t>A</a:t>
            </a:r>
            <a:r>
              <a:rPr lang="en-US" sz="5400" dirty="0" smtClean="0">
                <a:solidFill>
                  <a:srgbClr val="002060"/>
                </a:solidFill>
              </a:rPr>
              <a:t>lberto </a:t>
            </a:r>
            <a:r>
              <a:rPr lang="en-US" sz="5400" dirty="0">
                <a:solidFill>
                  <a:srgbClr val="002060"/>
                </a:solidFill>
              </a:rPr>
              <a:t>S</a:t>
            </a:r>
            <a:r>
              <a:rPr lang="en-US" sz="5400" dirty="0" smtClean="0">
                <a:solidFill>
                  <a:srgbClr val="002060"/>
                </a:solidFill>
              </a:rPr>
              <a:t>uárez Arcos. Universidad de </a:t>
            </a:r>
            <a:r>
              <a:rPr lang="en-US" sz="5400" dirty="0">
                <a:solidFill>
                  <a:srgbClr val="002060"/>
                </a:solidFill>
              </a:rPr>
              <a:t>L</a:t>
            </a:r>
            <a:r>
              <a:rPr lang="en-US" sz="5400" dirty="0" smtClean="0">
                <a:solidFill>
                  <a:srgbClr val="002060"/>
                </a:solidFill>
              </a:rPr>
              <a:t>as Tunas, Cuba</a:t>
            </a: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2590800" y="14287500"/>
            <a:ext cx="16649700" cy="2628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8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219013" y="2602783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81100" y="1066314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181100" y="14175757"/>
            <a:ext cx="19131795" cy="198436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es-ES" sz="12800" dirty="0"/>
              <a:t>L</a:t>
            </a:r>
            <a:r>
              <a:rPr lang="es-ES" sz="12800" dirty="0" smtClean="0"/>
              <a:t>a </a:t>
            </a:r>
            <a:r>
              <a:rPr lang="es-ES" sz="12800" dirty="0"/>
              <a:t>era digital demanda </a:t>
            </a:r>
            <a:r>
              <a:rPr lang="es-ES" sz="12800" dirty="0" smtClean="0"/>
              <a:t>en Cuba alcanzar un aprovechamiento superior en el uso de </a:t>
            </a:r>
            <a:r>
              <a:rPr lang="es-ES" sz="12800" dirty="0"/>
              <a:t>las herramientas tecnológicas en los procesos académicos </a:t>
            </a:r>
            <a:r>
              <a:rPr lang="es-ES" sz="12800" dirty="0" smtClean="0"/>
              <a:t>de </a:t>
            </a:r>
            <a:r>
              <a:rPr lang="es-ES" sz="12800" dirty="0"/>
              <a:t>formación de los juristas</a:t>
            </a:r>
            <a:r>
              <a:rPr lang="es-ES" sz="12800" dirty="0" smtClean="0"/>
              <a:t>. Para asegurar dicho propósito los docentes deben estudiar </a:t>
            </a:r>
            <a:r>
              <a:rPr lang="es-ES" sz="12800" dirty="0"/>
              <a:t>la base conceptual y </a:t>
            </a:r>
            <a:r>
              <a:rPr lang="es-ES" sz="12800" dirty="0" smtClean="0"/>
              <a:t>normativa, realizar</a:t>
            </a:r>
            <a:r>
              <a:rPr lang="es-ES_tradnl" sz="12800" dirty="0" smtClean="0"/>
              <a:t> diagnósticos iniciales para </a:t>
            </a:r>
            <a:r>
              <a:rPr lang="es-ES_tradnl" sz="12800" dirty="0"/>
              <a:t>delimitar habilidades </a:t>
            </a:r>
            <a:r>
              <a:rPr lang="es-ES_tradnl" sz="12800" dirty="0" smtClean="0"/>
              <a:t>tecnológicas, revisar</a:t>
            </a:r>
            <a:r>
              <a:rPr lang="es-ES" sz="12800" dirty="0" smtClean="0"/>
              <a:t> </a:t>
            </a:r>
            <a:r>
              <a:rPr lang="es-ES" sz="12800" dirty="0"/>
              <a:t>la formulación de los objetivos y sistema de habilidades de las asignaturas</a:t>
            </a:r>
            <a:r>
              <a:rPr lang="es-ES" sz="12800" dirty="0" smtClean="0"/>
              <a:t>, además de orientar </a:t>
            </a:r>
            <a:r>
              <a:rPr lang="es-ES" sz="12800" dirty="0"/>
              <a:t>actividades </a:t>
            </a:r>
            <a:r>
              <a:rPr lang="es-ES" sz="12800" dirty="0" smtClean="0"/>
              <a:t>a partir del </a:t>
            </a:r>
            <a:r>
              <a:rPr lang="es-ES" sz="12800" dirty="0"/>
              <a:t>empleo </a:t>
            </a:r>
            <a:r>
              <a:rPr lang="es-ES" sz="12800" dirty="0" smtClean="0"/>
              <a:t>del método </a:t>
            </a:r>
            <a:r>
              <a:rPr lang="es-ES" sz="12800" dirty="0"/>
              <a:t>problémicos y de análisis crítico desde el entorno digital</a:t>
            </a:r>
            <a:r>
              <a:rPr lang="es-ES" sz="12800" dirty="0" smtClean="0"/>
              <a:t>.</a:t>
            </a:r>
            <a:r>
              <a:rPr lang="es-ES" sz="3200" dirty="0" smtClean="0"/>
              <a:t> </a:t>
            </a:r>
            <a:endParaRPr lang="en-US" sz="3200" dirty="0"/>
          </a:p>
        </p:txBody>
      </p:sp>
      <p:sp>
        <p:nvSpPr>
          <p:cNvPr id="42" name="Rectángulo 41"/>
          <p:cNvSpPr/>
          <p:nvPr/>
        </p:nvSpPr>
        <p:spPr>
          <a:xfrm>
            <a:off x="1181100" y="1418058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181100" y="18218386"/>
            <a:ext cx="19131795" cy="1979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2000" dirty="0" smtClean="0"/>
              <a:t>El </a:t>
            </a:r>
            <a:r>
              <a:rPr lang="es-ES" sz="12000" dirty="0"/>
              <a:t>insuficiente abordaje, estudio y comprensión de las problemáticas asociadas al entorno digital </a:t>
            </a:r>
            <a:r>
              <a:rPr lang="es-ES_tradnl" sz="12000" dirty="0"/>
              <a:t>como componente de formación en la carrera de Derecho, limita el desarrollo de habilidades para la interpretación y aplicación de las normativas con un pensamiento crítico del mundo digital. </a:t>
            </a:r>
            <a:r>
              <a:rPr lang="es-ES" sz="12000" dirty="0"/>
              <a:t>El rol del profesor de Derecho </a:t>
            </a:r>
            <a:r>
              <a:rPr lang="es-ES" sz="12000" dirty="0" smtClean="0"/>
              <a:t>en Cuba es </a:t>
            </a:r>
            <a:r>
              <a:rPr lang="es-ES" sz="12000" dirty="0"/>
              <a:t>esencial, porque se enfrenta a los cambios </a:t>
            </a:r>
            <a:r>
              <a:rPr lang="es-ES" sz="12000" dirty="0" smtClean="0"/>
              <a:t>del </a:t>
            </a:r>
            <a:r>
              <a:rPr lang="es-ES" sz="12000" dirty="0"/>
              <a:t>Plan de estudio, el proceso de actualización del modelo económico y </a:t>
            </a:r>
            <a:r>
              <a:rPr lang="es-ES" sz="12000" dirty="0" smtClean="0"/>
              <a:t>social, </a:t>
            </a:r>
            <a:r>
              <a:rPr lang="es-ES" sz="12000" dirty="0"/>
              <a:t>la aprobación de la Constitución cubana de 2019, unido al amplio proceso legislativo; todo lo cual se produce en medio del proceso de transformación digital de la </a:t>
            </a:r>
            <a:r>
              <a:rPr lang="es-ES" sz="12000" dirty="0" smtClean="0"/>
              <a:t>sociedad.</a:t>
            </a:r>
            <a:endParaRPr lang="es-CO" sz="12000" dirty="0"/>
          </a:p>
          <a:p>
            <a:pPr algn="l"/>
            <a:endParaRPr lang="en-US" sz="3200" dirty="0"/>
          </a:p>
        </p:txBody>
      </p:sp>
      <p:sp>
        <p:nvSpPr>
          <p:cNvPr id="44" name="Rectángulo 43"/>
          <p:cNvSpPr/>
          <p:nvPr/>
        </p:nvSpPr>
        <p:spPr>
          <a:xfrm>
            <a:off x="1181100" y="182183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181100" y="22410278"/>
            <a:ext cx="19131795" cy="18213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pt-BR" sz="3200" dirty="0"/>
              <a:t>Amoroso Fernández, Y., Reyes Olmedo, P.,  </a:t>
            </a:r>
            <a:r>
              <a:rPr lang="pt-BR" sz="3200" dirty="0" err="1"/>
              <a:t>Saarenpää</a:t>
            </a:r>
            <a:r>
              <a:rPr lang="pt-BR" sz="3200" dirty="0"/>
              <a:t>, A. (2020).  </a:t>
            </a:r>
            <a:r>
              <a:rPr lang="es-ES" sz="3200" dirty="0"/>
              <a:t>La transformación digital es analógica porque está conducida por personas. </a:t>
            </a:r>
            <a:r>
              <a:rPr lang="es-ES" sz="3200" i="1" dirty="0"/>
              <a:t>Revista cubana de transformación digital</a:t>
            </a:r>
            <a:r>
              <a:rPr lang="es-ES" sz="3200" dirty="0"/>
              <a:t>, 1 (2), jul.-sept., pp. 127-150.</a:t>
            </a:r>
            <a:endParaRPr lang="es-CO" sz="3200" dirty="0"/>
          </a:p>
          <a:p>
            <a:pPr algn="just">
              <a:spcBef>
                <a:spcPts val="0"/>
              </a:spcBef>
            </a:pPr>
            <a:r>
              <a:rPr lang="es-ES" sz="3200" dirty="0" err="1"/>
              <a:t>Cicero</a:t>
            </a:r>
            <a:r>
              <a:rPr lang="es-ES" sz="3200" dirty="0"/>
              <a:t>, N. K. (2018). Innovar la enseñanza del derecho. ¿Solo se trata de tecnologías de la información y comunicación?. </a:t>
            </a:r>
            <a:r>
              <a:rPr lang="es-ES" sz="3200" i="1" dirty="0"/>
              <a:t>Revista Pedagogía Universitaria y Didáctica del Derecho</a:t>
            </a:r>
            <a:r>
              <a:rPr lang="es-ES" sz="3200" dirty="0"/>
              <a:t>, 5 (2), pp. </a:t>
            </a:r>
            <a:r>
              <a:rPr lang="es-ES" sz="3200" dirty="0" smtClean="0"/>
              <a:t>91-109</a:t>
            </a:r>
            <a:r>
              <a:rPr lang="es-ES" sz="3200" dirty="0"/>
              <a:t>.</a:t>
            </a:r>
            <a:endParaRPr lang="es-CO" sz="3200" dirty="0"/>
          </a:p>
        </p:txBody>
      </p:sp>
      <p:sp>
        <p:nvSpPr>
          <p:cNvPr id="46" name="Rectángulo 45"/>
          <p:cNvSpPr/>
          <p:nvPr/>
        </p:nvSpPr>
        <p:spPr>
          <a:xfrm>
            <a:off x="1181100" y="2241027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729835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3265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181100" y="26675947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2800" dirty="0" smtClean="0"/>
              <a:t>Al los estudiantes de Derecho de la Universidad de Las Tunas por formar parte del equipo de investigación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</TotalTime>
  <Words>423</Words>
  <Application>Microsoft Office PowerPoint</Application>
  <PresentationFormat>Personalizado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X Taller “La transformación digital y las tecnologías de avanzada en la Educación Superior”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</cp:lastModifiedBy>
  <cp:revision>22</cp:revision>
  <dcterms:created xsi:type="dcterms:W3CDTF">2021-12-21T16:45:31Z</dcterms:created>
  <dcterms:modified xsi:type="dcterms:W3CDTF">2024-02-03T17:36:30Z</dcterms:modified>
</cp:coreProperties>
</file>