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6" d="100"/>
          <a:sy n="46" d="100"/>
        </p:scale>
        <p:origin x="354" y="-55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2/5/2024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gobiernodigital.fcom.uh.c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ángulo 39"/>
          <p:cNvSpPr/>
          <p:nvPr/>
        </p:nvSpPr>
        <p:spPr>
          <a:xfrm>
            <a:off x="1181100" y="1103549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ctrTitle"/>
          </p:nvPr>
        </p:nvSpPr>
        <p:spPr>
          <a:xfrm>
            <a:off x="594360" y="4258173"/>
            <a:ext cx="20756880" cy="1914028"/>
          </a:xfrm>
        </p:spPr>
        <p:txBody>
          <a:bodyPr>
            <a:normAutofit/>
          </a:bodyPr>
          <a:lstStyle/>
          <a:p>
            <a:r>
              <a:rPr lang="es-ES" sz="6600" b="1" dirty="0" smtClean="0">
                <a:solidFill>
                  <a:srgbClr val="002060"/>
                </a:solidFill>
              </a:rPr>
              <a:t>X Taller </a:t>
            </a:r>
            <a:r>
              <a:rPr lang="es-ES" sz="6600" b="1" dirty="0">
                <a:solidFill>
                  <a:srgbClr val="002060"/>
                </a:solidFill>
              </a:rPr>
              <a:t>“La transformación digital y las tecnologías de avanzada en la Educación Superior</a:t>
            </a:r>
            <a:r>
              <a:rPr lang="es-ES" sz="6600" b="1" dirty="0" smtClean="0">
                <a:solidFill>
                  <a:srgbClr val="002060"/>
                </a:solidFill>
              </a:rPr>
              <a:t>”</a:t>
            </a:r>
            <a:endParaRPr lang="es-ES" sz="6600" b="1" dirty="0">
              <a:solidFill>
                <a:srgbClr val="002060"/>
              </a:solidFill>
            </a:endParaRPr>
          </a:p>
        </p:txBody>
      </p:sp>
      <p:sp>
        <p:nvSpPr>
          <p:cNvPr id="3" name="Subtítulo 2"/>
          <p:cNvSpPr>
            <a:spLocks noGrp="1"/>
          </p:cNvSpPr>
          <p:nvPr>
            <p:ph type="subTitle" idx="1"/>
          </p:nvPr>
        </p:nvSpPr>
        <p:spPr>
          <a:xfrm>
            <a:off x="1582697" y="11555829"/>
            <a:ext cx="18665905" cy="1051308"/>
          </a:xfrm>
        </p:spPr>
        <p:txBody>
          <a:bodyPr>
            <a:noAutofit/>
          </a:bodyPr>
          <a:lstStyle/>
          <a:p>
            <a:pPr lvl="0" algn="just" defTabSz="457200">
              <a:lnSpc>
                <a:spcPct val="100000"/>
              </a:lnSpc>
              <a:spcBef>
                <a:spcPts val="0"/>
              </a:spcBef>
            </a:pPr>
            <a:r>
              <a:rPr lang="es-ES_tradnl" sz="3200" dirty="0"/>
              <a:t>Realizar un análisis del estado actual de la competencia digital en la formación profesional del licenciado en Ciencias de la Información.</a:t>
            </a:r>
            <a:endParaRPr lang="en-US" sz="3200" dirty="0"/>
          </a:p>
        </p:txBody>
      </p:sp>
      <p:sp>
        <p:nvSpPr>
          <p:cNvPr id="28" name="Título 1"/>
          <p:cNvSpPr txBox="1">
            <a:spLocks/>
          </p:cNvSpPr>
          <p:nvPr/>
        </p:nvSpPr>
        <p:spPr>
          <a:xfrm>
            <a:off x="594360" y="6180404"/>
            <a:ext cx="21023717" cy="1114206"/>
          </a:xfrm>
          <a:prstGeom prst="rect">
            <a:avLst/>
          </a:prstGeom>
        </p:spPr>
        <p:txBody>
          <a:bodyPr vert="horz" lIns="91440" tIns="45720" rIns="91440" bIns="45720" rtlCol="0" anchor="b">
            <a:normAutofit fontScale="925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smtClean="0">
                <a:solidFill>
                  <a:srgbClr val="002060"/>
                </a:solidFill>
              </a:rPr>
              <a:t>LA COMPETENCIA DIGITAL EN LA FORMACIÓN DEL PROFESIONAL DE LA INFORMACIÓN </a:t>
            </a:r>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156607" y="4741584"/>
            <a:ext cx="19632385" cy="3261617"/>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endParaRPr lang="es-ES" sz="4800" dirty="0" smtClean="0">
              <a:solidFill>
                <a:srgbClr val="002060"/>
              </a:solidFill>
            </a:endParaRPr>
          </a:p>
          <a:p>
            <a:pPr marL="0" indent="0" algn="ctr">
              <a:buNone/>
            </a:pPr>
            <a:endParaRPr lang="es-ES" sz="4800" dirty="0">
              <a:solidFill>
                <a:srgbClr val="002060"/>
              </a:solidFill>
            </a:endParaRPr>
          </a:p>
          <a:p>
            <a:pPr marL="0" indent="0" algn="ctr">
              <a:buNone/>
            </a:pPr>
            <a:endParaRPr lang="es-ES" sz="4800" dirty="0" smtClean="0">
              <a:solidFill>
                <a:srgbClr val="002060"/>
              </a:solidFill>
            </a:endParaRPr>
          </a:p>
          <a:p>
            <a:pPr marL="0" indent="0" algn="ctr">
              <a:buNone/>
            </a:pPr>
            <a:r>
              <a:rPr lang="es-ES" sz="4800" dirty="0" smtClean="0">
                <a:solidFill>
                  <a:srgbClr val="002060"/>
                </a:solidFill>
              </a:rPr>
              <a:t>ANA SURELYS JEREZ HERNÁNDEZ. </a:t>
            </a:r>
          </a:p>
          <a:p>
            <a:pPr marL="0" indent="0" algn="ctr">
              <a:buNone/>
            </a:pPr>
            <a:r>
              <a:rPr lang="es-ES" sz="4800" dirty="0" smtClean="0">
                <a:solidFill>
                  <a:srgbClr val="002060"/>
                </a:solidFill>
              </a:rPr>
              <a:t>YERAN LEÓN MOREJÓN. </a:t>
            </a:r>
          </a:p>
          <a:p>
            <a:pPr marL="0" indent="0" algn="ctr">
              <a:buNone/>
            </a:pPr>
            <a:r>
              <a:rPr lang="es-ES" sz="4800" dirty="0" smtClean="0">
                <a:solidFill>
                  <a:srgbClr val="002060"/>
                </a:solidFill>
              </a:rPr>
              <a:t>Universidad </a:t>
            </a:r>
            <a:r>
              <a:rPr lang="es-ES" sz="4800" dirty="0">
                <a:solidFill>
                  <a:srgbClr val="002060"/>
                </a:solidFill>
              </a:rPr>
              <a:t>de Pinar del Río “Hermanos Saíz Montes de Oca”, Cuba. </a:t>
            </a:r>
            <a:endParaRPr lang="es-ES" sz="4800" dirty="0" smtClean="0">
              <a:solidFill>
                <a:srgbClr val="002060"/>
              </a:solidFill>
            </a:endParaRPr>
          </a:p>
          <a:p>
            <a:pPr marL="0" indent="0" algn="just">
              <a:buNone/>
            </a:pPr>
            <a:endParaRPr lang="es-MX" sz="4800" dirty="0">
              <a:solidFill>
                <a:srgbClr val="002060"/>
              </a:solidFill>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868708" y="2099666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1" name="Subtítulo 2"/>
          <p:cNvSpPr txBox="1">
            <a:spLocks/>
          </p:cNvSpPr>
          <p:nvPr/>
        </p:nvSpPr>
        <p:spPr>
          <a:xfrm>
            <a:off x="1414044" y="14352495"/>
            <a:ext cx="18898851" cy="835113"/>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3200" dirty="0" smtClean="0"/>
              <a:t>El análisis del modelo del profesional y el plan de estudios evidencia que el </a:t>
            </a:r>
            <a:r>
              <a:rPr lang="es-ES" sz="3200" dirty="0"/>
              <a:t>componente tecnológico es inferior al necesario para una formación competente desde el marco conceptual </a:t>
            </a:r>
            <a:r>
              <a:rPr lang="es-ES" sz="3200" i="1" dirty="0"/>
              <a:t>DIGCOMP</a:t>
            </a:r>
            <a:r>
              <a:rPr lang="es-ES" sz="3200" dirty="0"/>
              <a:t> asumido en la </a:t>
            </a:r>
            <a:r>
              <a:rPr lang="es-ES" sz="3200" dirty="0" smtClean="0"/>
              <a:t>investigación. Se aplicó una </a:t>
            </a:r>
            <a:r>
              <a:rPr lang="es-ES" sz="3200" dirty="0"/>
              <a:t>entrevista dirigida a especialistas de las Ciencias de la Información y un cuestionario dirigido a estudiantes de la carrera. </a:t>
            </a:r>
            <a:endParaRPr lang="en-US" sz="3200" dirty="0"/>
          </a:p>
        </p:txBody>
      </p:sp>
      <p:sp>
        <p:nvSpPr>
          <p:cNvPr id="42" name="Rectángulo 41"/>
          <p:cNvSpPr/>
          <p:nvPr/>
        </p:nvSpPr>
        <p:spPr>
          <a:xfrm>
            <a:off x="1181100" y="1418058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181100" y="18342747"/>
            <a:ext cx="18665905"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n-US" sz="3200" dirty="0" smtClean="0"/>
              <a:t> </a:t>
            </a:r>
            <a:r>
              <a:rPr lang="es-ES" sz="3200" dirty="0"/>
              <a:t>Las insuficiencias detectadas fortalecen la necesidad de perfeccionar el proceso formativo de los profesionales de la información demandando la mejora del modelo de formación del perfil de la carrera para el logro de una efectiva flexibilidad curricular que responda a las exigencias de la actual Sociedad del Conocimiento y la política de </a:t>
            </a:r>
            <a:r>
              <a:rPr lang="es-ES" sz="3200" dirty="0" smtClean="0"/>
              <a:t>transformación digital de </a:t>
            </a:r>
            <a:r>
              <a:rPr lang="es-ES" sz="3200" dirty="0"/>
              <a:t>la Sociedad en Cuba.</a:t>
            </a:r>
            <a:endParaRPr lang="es-MX" sz="3200" dirty="0"/>
          </a:p>
          <a:p>
            <a:pPr algn="l"/>
            <a:endParaRPr lang="en-US" sz="3200" dirty="0"/>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330427" y="22088184"/>
            <a:ext cx="18665905" cy="3853726"/>
          </a:xfrm>
          <a:prstGeom prst="rect">
            <a:avLst/>
          </a:prstGeom>
        </p:spPr>
        <p:txBody>
          <a:bodyPr vert="horz" lIns="91440" tIns="45720" rIns="91440" bIns="45720"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12800" dirty="0"/>
              <a:t>Álvarez Terán, C. (2007). Comunicación y Transformaciones Socioculturales Siglo XXI . Argentina.</a:t>
            </a:r>
            <a:endParaRPr lang="es-MX" sz="12800" dirty="0"/>
          </a:p>
          <a:p>
            <a:pPr algn="just"/>
            <a:r>
              <a:rPr lang="es-ES" sz="12800" dirty="0" err="1"/>
              <a:t>Aly</a:t>
            </a:r>
            <a:r>
              <a:rPr lang="es-ES" sz="12800" dirty="0"/>
              <a:t> Sánchez, J. R. (2020). Génesis y desarrollo de la carrera “Ciencias de la Información” en Holguín, Cuba. Publicando, (27)(7), 88.104. Obtenido de https://revistapublicando.org/revista/index.php/crv/article/view/2106</a:t>
            </a:r>
            <a:endParaRPr lang="es-MX" sz="12800" dirty="0"/>
          </a:p>
          <a:p>
            <a:pPr algn="just"/>
            <a:r>
              <a:rPr lang="es-ES" sz="12800" dirty="0"/>
              <a:t>AMETIC. (2021). </a:t>
            </a:r>
            <a:r>
              <a:rPr lang="es-ES" sz="12800" dirty="0" smtClean="0"/>
              <a:t>Libro blanco de AMETIC </a:t>
            </a:r>
            <a:r>
              <a:rPr lang="es-ES" sz="12800" dirty="0"/>
              <a:t>para el Desarrollo de Competencias Digitales. España.</a:t>
            </a:r>
            <a:endParaRPr lang="es-MX" sz="12800" dirty="0"/>
          </a:p>
          <a:p>
            <a:pPr algn="just"/>
            <a:r>
              <a:rPr lang="es-ES" sz="12800" dirty="0"/>
              <a:t>Báez Sánchez, L. (2021) Claves pata conocer sobre las competencias digitales. Observatorio de Gobierno Digital en Cuba. </a:t>
            </a:r>
            <a:r>
              <a:rPr lang="es-ES" sz="12800" dirty="0">
                <a:hlinkClick r:id="rId2"/>
              </a:rPr>
              <a:t>https://gobiernodigital.fcom.uh.cu</a:t>
            </a:r>
            <a:endParaRPr lang="es-ES" sz="12800" dirty="0"/>
          </a:p>
          <a:p>
            <a:pPr algn="just"/>
            <a:r>
              <a:rPr lang="es-ES" sz="12800" dirty="0"/>
              <a:t>Ministerio de Educación Superior. (2022) Planes de estudio. https://www.mined.gob.cu/formación-</a:t>
            </a:r>
            <a:r>
              <a:rPr lang="es-ES" sz="12800" dirty="0" err="1"/>
              <a:t>pedagogica</a:t>
            </a:r>
            <a:r>
              <a:rPr lang="es-ES" sz="12800" dirty="0"/>
              <a:t>/planes-de-estudio</a:t>
            </a:r>
            <a:endParaRPr lang="es-MX" sz="12800" dirty="0"/>
          </a:p>
          <a:p>
            <a:pPr algn="just"/>
            <a:endParaRPr lang="es-MX" dirty="0"/>
          </a:p>
        </p:txBody>
      </p:sp>
      <p:sp>
        <p:nvSpPr>
          <p:cNvPr id="46" name="Rectángulo 45"/>
          <p:cNvSpPr/>
          <p:nvPr/>
        </p:nvSpPr>
        <p:spPr>
          <a:xfrm>
            <a:off x="1078158" y="21824950"/>
            <a:ext cx="19170444" cy="42028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700056" y="10235189"/>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a:t>
            </a:r>
            <a:r>
              <a:rPr lang="en-US" b="1" dirty="0" smtClean="0">
                <a:solidFill>
                  <a:srgbClr val="002060"/>
                </a:solidFill>
              </a:rPr>
              <a:t>INTRODUCCION (OBJETIVOS</a:t>
            </a:r>
            <a:r>
              <a:rPr lang="en-US" b="1" dirty="0">
                <a:solidFill>
                  <a:srgbClr val="002060"/>
                </a:solidFill>
              </a:rPr>
              <a:t>)</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smtClean="0"/>
              <a:t>Colectivo de profesores de la Universidad </a:t>
            </a:r>
            <a:endParaRPr lang="en-US" sz="2800"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222</TotalTime>
  <Words>291</Words>
  <Application>Microsoft Office PowerPoint</Application>
  <PresentationFormat>Personalizado</PresentationFormat>
  <Paragraphs>22</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X Taller “La transformación digital y las tecnologías de avanzada en la Educación Superior”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profesores</cp:lastModifiedBy>
  <cp:revision>18</cp:revision>
  <dcterms:created xsi:type="dcterms:W3CDTF">2021-12-21T16:45:31Z</dcterms:created>
  <dcterms:modified xsi:type="dcterms:W3CDTF">2024-02-05T08:00:51Z</dcterms:modified>
</cp:coreProperties>
</file>