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41" d="100"/>
          <a:sy n="41" d="100"/>
        </p:scale>
        <p:origin x="-72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2/2/2024</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grpSp>
        <p:nvGrpSpPr>
          <p:cNvPr id="8" name="Group 9776"/>
          <p:cNvGrpSpPr/>
          <p:nvPr userDrawn="1"/>
        </p:nvGrpSpPr>
        <p:grpSpPr>
          <a:xfrm>
            <a:off x="391887" y="346160"/>
            <a:ext cx="21248914" cy="4269383"/>
            <a:chOff x="0" y="0"/>
            <a:chExt cx="7564120" cy="1506855"/>
          </a:xfrm>
        </p:grpSpPr>
        <p:sp>
          <p:nvSpPr>
            <p:cNvPr id="9"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10" name="Picture 9777"/>
            <p:cNvPicPr/>
            <p:nvPr userDrawn="1"/>
          </p:nvPicPr>
          <p:blipFill>
            <a:blip r:embed="rId13"/>
            <a:stretch>
              <a:fillRect/>
            </a:stretch>
          </p:blipFill>
          <p:spPr>
            <a:xfrm>
              <a:off x="0" y="0"/>
              <a:ext cx="7564120" cy="1506855"/>
            </a:xfrm>
            <a:prstGeom prst="rect">
              <a:avLst/>
            </a:prstGeom>
          </p:spPr>
        </p:pic>
      </p:grpSp>
      <p:pic>
        <p:nvPicPr>
          <p:cNvPr id="11" name="Imagen 10"/>
          <p:cNvPicPr>
            <a:picLocks noChangeAspect="1"/>
          </p:cNvPicPr>
          <p:nvPr userDrawn="1"/>
        </p:nvPicPr>
        <p:blipFill>
          <a:blip r:embed="rId14"/>
          <a:stretch>
            <a:fillRect/>
          </a:stretch>
        </p:blipFill>
        <p:spPr>
          <a:xfrm flipV="1">
            <a:off x="0" y="31133143"/>
            <a:ext cx="21959887" cy="879085"/>
          </a:xfrm>
          <a:prstGeom prst="rect">
            <a:avLst/>
          </a:prstGeom>
        </p:spPr>
      </p:pic>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696698" y="3671627"/>
            <a:ext cx="17722096" cy="1114206"/>
          </a:xfrm>
        </p:spPr>
        <p:txBody>
          <a:bodyPr>
            <a:normAutofit/>
          </a:bodyPr>
          <a:lstStyle/>
          <a:p>
            <a:r>
              <a:rPr lang="es-ES" sz="3200" b="1" dirty="0">
                <a:solidFill>
                  <a:srgbClr val="002060"/>
                </a:solidFill>
                <a:latin typeface="+mn-lt"/>
              </a:rPr>
              <a:t>POTENCIALIDADES DE LAS APLICACIONES MÓVILES PARA LA</a:t>
            </a:r>
            <a:br>
              <a:rPr lang="es-ES" sz="3200" b="1" dirty="0">
                <a:solidFill>
                  <a:srgbClr val="002060"/>
                </a:solidFill>
                <a:latin typeface="+mn-lt"/>
              </a:rPr>
            </a:br>
            <a:r>
              <a:rPr lang="es-ES" sz="3200" b="1" dirty="0">
                <a:solidFill>
                  <a:srgbClr val="002060"/>
                </a:solidFill>
                <a:latin typeface="+mn-lt"/>
              </a:rPr>
              <a:t>ENSEÑANZA Y APRENDIZAJE DE LA ANATOMÍA Y LA FISIOLOGÍA HUMANA</a:t>
            </a:r>
            <a:endParaRPr lang="en-US" sz="3200" b="1" dirty="0">
              <a:solidFill>
                <a:srgbClr val="002060"/>
              </a:solidFill>
              <a:latin typeface="+mn-lt"/>
            </a:endParaRPr>
          </a:p>
        </p:txBody>
      </p:sp>
      <p:sp>
        <p:nvSpPr>
          <p:cNvPr id="28" name="Título 1"/>
          <p:cNvSpPr txBox="1">
            <a:spLocks/>
          </p:cNvSpPr>
          <p:nvPr/>
        </p:nvSpPr>
        <p:spPr>
          <a:xfrm>
            <a:off x="2590800" y="5896195"/>
            <a:ext cx="17722096" cy="1114206"/>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2942881" y="4878128"/>
            <a:ext cx="15608232" cy="195465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spcBef>
                <a:spcPts val="0"/>
              </a:spcBef>
              <a:buNone/>
            </a:pPr>
            <a:r>
              <a:rPr lang="pt-BR" sz="3200" b="1" dirty="0">
                <a:solidFill>
                  <a:srgbClr val="002060"/>
                </a:solidFill>
              </a:rPr>
              <a:t>Ms.C. Inés María Cruz Aguero. Profesor Auxiliar.</a:t>
            </a:r>
          </a:p>
          <a:p>
            <a:pPr marL="0" indent="0" algn="ctr">
              <a:lnSpc>
                <a:spcPct val="100000"/>
              </a:lnSpc>
              <a:spcBef>
                <a:spcPts val="0"/>
              </a:spcBef>
              <a:buNone/>
            </a:pPr>
            <a:r>
              <a:rPr lang="es-ES" sz="3200" b="1" dirty="0">
                <a:solidFill>
                  <a:srgbClr val="002060"/>
                </a:solidFill>
              </a:rPr>
              <a:t>Ms. C. Yordanka Serrano Claro. Profesora Auxiliar</a:t>
            </a:r>
          </a:p>
          <a:p>
            <a:pPr marL="0" indent="0" algn="ctr">
              <a:lnSpc>
                <a:spcPct val="100000"/>
              </a:lnSpc>
              <a:spcBef>
                <a:spcPts val="0"/>
              </a:spcBef>
              <a:buNone/>
            </a:pPr>
            <a:r>
              <a:rPr lang="pt-BR" sz="3200" b="1" dirty="0">
                <a:solidFill>
                  <a:srgbClr val="002060"/>
                </a:solidFill>
              </a:rPr>
              <a:t>Ms.C. Pedro Otelo Moreno. Profesor Asistente.</a:t>
            </a:r>
            <a:endParaRPr lang="en-US" sz="3200" b="1" dirty="0">
              <a:solidFill>
                <a:srgbClr val="002060"/>
              </a:solidFill>
            </a:endParaRPr>
          </a:p>
        </p:txBody>
      </p:sp>
      <p:sp>
        <p:nvSpPr>
          <p:cNvPr id="31" name="CuadroTexto 30"/>
          <p:cNvSpPr txBox="1"/>
          <p:nvPr/>
        </p:nvSpPr>
        <p:spPr>
          <a:xfrm>
            <a:off x="1338002" y="12783801"/>
            <a:ext cx="19080791" cy="1292662"/>
          </a:xfrm>
          <a:prstGeom prst="rect">
            <a:avLst/>
          </a:prstGeom>
          <a:noFill/>
        </p:spPr>
        <p:txBody>
          <a:bodyPr wrap="square" rtlCol="0">
            <a:spAutoFit/>
          </a:bodyPr>
          <a:lstStyle/>
          <a:p>
            <a:pPr algn="just"/>
            <a:r>
              <a:rPr lang="es-ES" sz="2600" b="1" dirty="0"/>
              <a:t>Se seleccionaron para el análisis 8 aplicaciones móviles destinadas a la enseñanza y aprendizaje de la Anatomía Humana disponibles en la plataforma digital Google Play Store (Tabla 1), las cuales fueron analizadas desde una perspectiva cualitativa (Sandín Esteban, 2003) y en la Tabla 2 se reflejan los contenidos anatómicos y los procesos de aprendizaje que se pueden desarrollar con cada una de las aplicaciones. </a:t>
            </a:r>
            <a:endParaRPr lang="en-US" sz="2600" b="1"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1268890" y="25953085"/>
            <a:ext cx="6928281"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9474633" y="25593716"/>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a:solidFill>
                  <a:srgbClr val="002060"/>
                </a:solidFill>
              </a:rPr>
              <a:t>AGRADECIMIENTOS</a:t>
            </a:r>
          </a:p>
        </p:txBody>
      </p:sp>
      <p:sp>
        <p:nvSpPr>
          <p:cNvPr id="40" name="Rectángulo 39"/>
          <p:cNvSpPr/>
          <p:nvPr/>
        </p:nvSpPr>
        <p:spPr>
          <a:xfrm>
            <a:off x="1224615" y="7028268"/>
            <a:ext cx="19131795" cy="4903564"/>
          </a:xfrm>
          <a:prstGeom prst="rect">
            <a:avLst/>
          </a:prstGeom>
          <a:gradFill>
            <a:gsLst>
              <a:gs pos="0">
                <a:srgbClr val="E2EDF8"/>
              </a:gs>
              <a:gs pos="41000">
                <a:schemeClr val="accent1">
                  <a:lumMod val="5000"/>
                  <a:lumOff val="95000"/>
                </a:schemeClr>
              </a:gs>
              <a:gs pos="8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0">
            <a:solidFill>
              <a:schemeClr val="accent1">
                <a:shade val="50000"/>
                <a:alpha val="84000"/>
              </a:schemeClr>
            </a:solidFill>
          </a:ln>
          <a:scene3d>
            <a:camera prst="orthographicFront"/>
            <a:lightRig rig="threePt" dir="t"/>
          </a:scene3d>
          <a:sp3d extrusionH="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sumar a la enseñanza tradicionalista de la anatomía nuevas tecnologías que motiven y produzcan alumnos con una mejor preparación y capacidad</a:t>
            </a:r>
          </a:p>
          <a:p>
            <a:pPr algn="ctr"/>
            <a:r>
              <a:rPr lang="es-ES" dirty="0"/>
              <a:t>para resolver problemas en su ámbito profesional.</a:t>
            </a:r>
            <a:endParaRPr lang="en-US" dirty="0"/>
          </a:p>
        </p:txBody>
      </p:sp>
      <p:sp>
        <p:nvSpPr>
          <p:cNvPr id="46" name="Rectángulo 45"/>
          <p:cNvSpPr/>
          <p:nvPr/>
        </p:nvSpPr>
        <p:spPr>
          <a:xfrm>
            <a:off x="530025" y="26863455"/>
            <a:ext cx="13107597" cy="3704651"/>
          </a:xfrm>
          <a:prstGeom prst="rect">
            <a:avLst/>
          </a:prstGeom>
          <a:gradFill>
            <a:gsLst>
              <a:gs pos="66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1231251" y="20575624"/>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612262" y="627330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4" name="Rectángulo 3"/>
          <p:cNvSpPr/>
          <p:nvPr/>
        </p:nvSpPr>
        <p:spPr>
          <a:xfrm>
            <a:off x="1268890" y="7118929"/>
            <a:ext cx="19131795" cy="4893647"/>
          </a:xfrm>
          <a:prstGeom prst="rect">
            <a:avLst/>
          </a:prstGeom>
          <a:ln>
            <a:gradFill>
              <a:gsLst>
                <a:gs pos="5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6000000" scaled="0"/>
            </a:gradFill>
          </a:ln>
          <a:scene3d>
            <a:camera prst="orthographicFront"/>
            <a:lightRig rig="threePt" dir="t"/>
          </a:scene3d>
          <a:sp3d>
            <a:bevelT w="63500" h="63500"/>
            <a:bevelB prst="angle"/>
          </a:sp3d>
        </p:spPr>
        <p:txBody>
          <a:bodyPr wrap="square">
            <a:spAutoFit/>
          </a:bodyPr>
          <a:lstStyle/>
          <a:p>
            <a:pPr algn="just"/>
            <a:r>
              <a:rPr lang="es-ES" sz="2600" dirty="0"/>
              <a:t>La introducción de tecnologías (TIC) en la disciplina de anatomía humana juegan un papel fundamental, la misma cobra relevancia en las distintas carreras de la Educación Infantil pues, dota al futuro profesional de distintas herramientas que le posibilitan realizar un mejor trabajo en el rol que desempeña, además de dotar de los conocimientos necesarios para la enseñanza de distintos contenidos que a lo largo de toda la enseñanza primaria y secundaria se estudian. Sin embargo, su estudio se convierte en un obstáculo para muchos estudiantes debido a las dificultades que encuentran para establecer relaciones entre estructuras y entre aspectos estructurales y funcionales; los problemas para conceptualizar tridimensionalmente las estructuras anatómicas; el uso de un léxico generalmente críptico para quienes no son especialistas y los materiales de estudio suelen contener información incorrecta o incompleta. Para dar respuesta a esta problemática se propone como objetivo: analizar las aplicaciones móviles destinadas a la enseñanza y aprendizaje de la anatomía y fisiología humana desde una perspectiva cualitativa. Para fortalecer el papel de incorporar tecnologías móviles en las aulas considerando la potencialidad de estas aplicaciones móviles para establecer mayores relaciones entre estructuras anatómicas y para entender sus funciones, además, sumar a la enseñanza tradicionalista de la anatomía nuevas tecnologías que motiven y produzcan alumnos con una mejor preparación y capacidad  para resolver problemas en su ámbito profesional.</a:t>
            </a:r>
          </a:p>
        </p:txBody>
      </p:sp>
      <p:sp>
        <p:nvSpPr>
          <p:cNvPr id="11" name="Rectángulo 10"/>
          <p:cNvSpPr/>
          <p:nvPr/>
        </p:nvSpPr>
        <p:spPr>
          <a:xfrm>
            <a:off x="1051139" y="18726184"/>
            <a:ext cx="7834091" cy="1692771"/>
          </a:xfrm>
          <a:prstGeom prst="rect">
            <a:avLst/>
          </a:prstGeom>
        </p:spPr>
        <p:txBody>
          <a:bodyPr wrap="square">
            <a:spAutoFit/>
          </a:bodyPr>
          <a:lstStyle/>
          <a:p>
            <a:pPr algn="just"/>
            <a:r>
              <a:rPr lang="es-ES" sz="2600" b="1" dirty="0"/>
              <a:t>Para el análisis se consideraron aquellas aplicaciones que se podían descargar de forma gratuita y se tuvo en cuenta el hecho de que estuvieran disponibles para el sistema operativo Android.</a:t>
            </a:r>
          </a:p>
        </p:txBody>
      </p:sp>
      <p:sp>
        <p:nvSpPr>
          <p:cNvPr id="12" name="Rectángulo 11"/>
          <p:cNvSpPr/>
          <p:nvPr/>
        </p:nvSpPr>
        <p:spPr>
          <a:xfrm>
            <a:off x="752882" y="21370977"/>
            <a:ext cx="7982886" cy="4493538"/>
          </a:xfrm>
          <a:prstGeom prst="rect">
            <a:avLst/>
          </a:prstGeom>
          <a:gradFill>
            <a:gsLst>
              <a:gs pos="62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57150">
            <a:solidFill>
              <a:schemeClr val="accent1">
                <a:shade val="50000"/>
                <a:alpha val="97000"/>
              </a:schemeClr>
            </a:solidFill>
          </a:ln>
        </p:spPr>
        <p:txBody>
          <a:bodyPr wrap="square">
            <a:spAutoFit/>
          </a:bodyPr>
          <a:lstStyle/>
          <a:p>
            <a:pPr algn="just"/>
            <a:r>
              <a:rPr lang="es-ES" sz="2600" dirty="0"/>
              <a:t>Los resultados presentados en el marco del trabajo permiten enfatizar la necesidad de diseñar y seleccionar aplicaciones que permitan al alumno desarrollar un rol activo en su aprendizaje y revaloricen el potencial de ilustración y exploración que ofrecen las TIC. </a:t>
            </a:r>
          </a:p>
          <a:p>
            <a:pPr algn="just"/>
            <a:r>
              <a:rPr lang="es-ES" sz="2600" dirty="0"/>
              <a:t>Es importante decir que el uso extendido de dispositivos móviles por partes de los alumnos permite utilizar las aplicaciones estudiadas tanto dentro como fuera del aula y en conjunto con diversas estrategias didácticas recomendadas en el ámbito del estudio de la Anatomía y Fisiología Humana.</a:t>
            </a:r>
          </a:p>
        </p:txBody>
      </p:sp>
      <p:sp>
        <p:nvSpPr>
          <p:cNvPr id="13" name="Rectángulo 12"/>
          <p:cNvSpPr/>
          <p:nvPr/>
        </p:nvSpPr>
        <p:spPr>
          <a:xfrm>
            <a:off x="530025" y="26900072"/>
            <a:ext cx="13107596" cy="2893100"/>
          </a:xfrm>
          <a:prstGeom prst="rect">
            <a:avLst/>
          </a:prstGeom>
        </p:spPr>
        <p:txBody>
          <a:bodyPr wrap="square">
            <a:spAutoFit/>
          </a:bodyPr>
          <a:lstStyle/>
          <a:p>
            <a:pPr algn="just"/>
            <a:r>
              <a:rPr lang="en-US" sz="2600" dirty="0"/>
              <a:t>De Oliveira, M.L. &amp; Galembeck, E. (2016). Mobile Applications in Cell Biology Present</a:t>
            </a:r>
          </a:p>
          <a:p>
            <a:pPr algn="just"/>
            <a:r>
              <a:rPr lang="en-US" sz="2600" dirty="0"/>
              <a:t>       </a:t>
            </a:r>
            <a:r>
              <a:rPr lang="en-US" sz="2600" dirty="0" err="1"/>
              <a:t>NewApproaches</a:t>
            </a:r>
            <a:r>
              <a:rPr lang="en-US" sz="2600" dirty="0"/>
              <a:t> for Cell Modelling. Journal of Biological Education, 50(3), 290-303.</a:t>
            </a:r>
          </a:p>
          <a:p>
            <a:pPr algn="just"/>
            <a:r>
              <a:rPr lang="es-ES" sz="2600" dirty="0"/>
              <a:t>Herrera, S.I., &amp; </a:t>
            </a:r>
            <a:r>
              <a:rPr lang="es-ES" sz="2600" dirty="0" err="1"/>
              <a:t>Fennema</a:t>
            </a:r>
            <a:r>
              <a:rPr lang="es-ES" sz="2600" dirty="0"/>
              <a:t>, M. C. (2011). Tecnologías móviles aplicadas a la educación</a:t>
            </a:r>
          </a:p>
          <a:p>
            <a:pPr algn="just"/>
            <a:r>
              <a:rPr lang="es-ES" sz="2600" dirty="0"/>
              <a:t>      superior. Actas XVII Congreso Argentino de Ciencias de la Computación. Universidad</a:t>
            </a:r>
          </a:p>
          <a:p>
            <a:pPr algn="just"/>
            <a:r>
              <a:rPr lang="es-ES" sz="2600" dirty="0"/>
              <a:t>      Nacional de la Plata.</a:t>
            </a:r>
          </a:p>
          <a:p>
            <a:pPr algn="just"/>
            <a:r>
              <a:rPr lang="es-ES" sz="2600" dirty="0"/>
              <a:t>Sandín Esteban, M.P. (2003). Investigación Cualitativa en Educación. Fundamentos y</a:t>
            </a:r>
          </a:p>
          <a:p>
            <a:pPr algn="just"/>
            <a:r>
              <a:rPr lang="es-ES" sz="2600" dirty="0"/>
              <a:t>     Tradiciones. Madrid: McGraw-Hill.</a:t>
            </a:r>
          </a:p>
        </p:txBody>
      </p:sp>
      <p:sp>
        <p:nvSpPr>
          <p:cNvPr id="22" name="Text Placeholder 28">
            <a:extLst>
              <a:ext uri="{FF2B5EF4-FFF2-40B4-BE49-F238E27FC236}">
                <a16:creationId xmlns:a16="http://schemas.microsoft.com/office/drawing/2014/main" id="{65710ED0-6BCD-4D9D-A03C-1549C21A20EE}"/>
              </a:ext>
            </a:extLst>
          </p:cNvPr>
          <p:cNvSpPr txBox="1">
            <a:spLocks/>
          </p:cNvSpPr>
          <p:nvPr/>
        </p:nvSpPr>
        <p:spPr>
          <a:xfrm>
            <a:off x="4985926" y="12122471"/>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26" name="Rectángulo 25">
            <a:extLst>
              <a:ext uri="{FF2B5EF4-FFF2-40B4-BE49-F238E27FC236}">
                <a16:creationId xmlns:a16="http://schemas.microsoft.com/office/drawing/2014/main" id="{DD54606E-5C38-45C4-9CD9-32D75766B24C}"/>
              </a:ext>
            </a:extLst>
          </p:cNvPr>
          <p:cNvSpPr/>
          <p:nvPr/>
        </p:nvSpPr>
        <p:spPr>
          <a:xfrm>
            <a:off x="1338002" y="14215182"/>
            <a:ext cx="5506654" cy="525400"/>
          </a:xfrm>
          <a:prstGeom prst="rect">
            <a:avLst/>
          </a:prstGeom>
        </p:spPr>
        <p:txBody>
          <a:bodyPr wrap="square">
            <a:spAutoFit/>
          </a:bodyPr>
          <a:lstStyle/>
          <a:p>
            <a:pPr algn="just">
              <a:lnSpc>
                <a:spcPct val="115000"/>
              </a:lnSpc>
              <a:spcAft>
                <a:spcPts val="0"/>
              </a:spcAft>
              <a:tabLst>
                <a:tab pos="270510" algn="l"/>
              </a:tabLst>
            </a:pPr>
            <a:r>
              <a:rPr lang="es-ES" sz="2600" dirty="0">
                <a:ea typeface="SimSun" panose="02010600030101010101" pitchFamily="2" charset="-122"/>
                <a:cs typeface="SimSun" panose="02010600030101010101" pitchFamily="2" charset="-122"/>
              </a:rPr>
              <a:t>Tabla 1: Aplicaciones móviles</a:t>
            </a:r>
            <a:endParaRPr lang="es-CU" sz="2600" dirty="0">
              <a:effectLst/>
              <a:ea typeface="SimSun" panose="02010600030101010101" pitchFamily="2" charset="-122"/>
              <a:cs typeface="SimSun" panose="02010600030101010101" pitchFamily="2" charset="-122"/>
            </a:endParaRPr>
          </a:p>
        </p:txBody>
      </p:sp>
      <p:sp>
        <p:nvSpPr>
          <p:cNvPr id="30" name="Rectángulo 29">
            <a:extLst>
              <a:ext uri="{FF2B5EF4-FFF2-40B4-BE49-F238E27FC236}">
                <a16:creationId xmlns:a16="http://schemas.microsoft.com/office/drawing/2014/main" id="{80FDF18A-48FB-4ABA-89F7-DA98A473A9CD}"/>
              </a:ext>
            </a:extLst>
          </p:cNvPr>
          <p:cNvSpPr/>
          <p:nvPr/>
        </p:nvSpPr>
        <p:spPr>
          <a:xfrm>
            <a:off x="9503280" y="14133499"/>
            <a:ext cx="5114160" cy="525400"/>
          </a:xfrm>
          <a:prstGeom prst="rect">
            <a:avLst/>
          </a:prstGeom>
        </p:spPr>
        <p:txBody>
          <a:bodyPr wrap="square">
            <a:spAutoFit/>
          </a:bodyPr>
          <a:lstStyle/>
          <a:p>
            <a:pPr algn="just">
              <a:lnSpc>
                <a:spcPct val="115000"/>
              </a:lnSpc>
              <a:spcAft>
                <a:spcPts val="0"/>
              </a:spcAft>
              <a:tabLst>
                <a:tab pos="270510" algn="l"/>
              </a:tabLst>
            </a:pPr>
            <a:r>
              <a:rPr lang="es-ES" sz="2600" dirty="0">
                <a:ea typeface="SimSun" panose="02010600030101010101" pitchFamily="2" charset="-122"/>
                <a:cs typeface="SimSun" panose="02010600030101010101" pitchFamily="2" charset="-122"/>
              </a:rPr>
              <a:t>Tabla 2: C</a:t>
            </a:r>
            <a:r>
              <a:rPr lang="es-ES" sz="2600" dirty="0"/>
              <a:t>ontenidos anatómicos </a:t>
            </a:r>
            <a:endParaRPr lang="es-CU" sz="2600" dirty="0">
              <a:effectLst/>
              <a:ea typeface="SimSun" panose="02010600030101010101" pitchFamily="2" charset="-122"/>
              <a:cs typeface="SimSun" panose="02010600030101010101" pitchFamily="2" charset="-122"/>
            </a:endParaRPr>
          </a:p>
        </p:txBody>
      </p:sp>
      <p:graphicFrame>
        <p:nvGraphicFramePr>
          <p:cNvPr id="33" name="Marcador de contenido 4">
            <a:extLst>
              <a:ext uri="{FF2B5EF4-FFF2-40B4-BE49-F238E27FC236}">
                <a16:creationId xmlns:a16="http://schemas.microsoft.com/office/drawing/2014/main" id="{9FAB395F-EA1C-42EC-BD65-EA07F377A0C7}"/>
              </a:ext>
            </a:extLst>
          </p:cNvPr>
          <p:cNvGraphicFramePr>
            <a:graphicFrameLocks/>
          </p:cNvGraphicFramePr>
          <p:nvPr>
            <p:extLst>
              <p:ext uri="{D42A27DB-BD31-4B8C-83A1-F6EECF244321}">
                <p14:modId xmlns:p14="http://schemas.microsoft.com/office/powerpoint/2010/main" val="639261903"/>
              </p:ext>
            </p:extLst>
          </p:nvPr>
        </p:nvGraphicFramePr>
        <p:xfrm>
          <a:off x="1305136" y="14830749"/>
          <a:ext cx="7361580" cy="3670554"/>
        </p:xfrm>
        <a:graphic>
          <a:graphicData uri="http://schemas.openxmlformats.org/drawingml/2006/table">
            <a:tbl>
              <a:tblPr firstRow="1" firstCol="1" bandRow="1"/>
              <a:tblGrid>
                <a:gridCol w="3103088">
                  <a:extLst>
                    <a:ext uri="{9D8B030D-6E8A-4147-A177-3AD203B41FA5}">
                      <a16:colId xmlns:a16="http://schemas.microsoft.com/office/drawing/2014/main" val="1708837594"/>
                    </a:ext>
                  </a:extLst>
                </a:gridCol>
                <a:gridCol w="4258492">
                  <a:extLst>
                    <a:ext uri="{9D8B030D-6E8A-4147-A177-3AD203B41FA5}">
                      <a16:colId xmlns:a16="http://schemas.microsoft.com/office/drawing/2014/main" val="1305346350"/>
                    </a:ext>
                  </a:extLst>
                </a:gridCol>
              </a:tblGrid>
              <a:tr h="284752">
                <a:tc>
                  <a:txBody>
                    <a:bodyPr/>
                    <a:lstStyle/>
                    <a:p>
                      <a:pPr algn="just">
                        <a:lnSpc>
                          <a:spcPct val="115000"/>
                        </a:lnSpc>
                        <a:spcAft>
                          <a:spcPts val="0"/>
                        </a:spcAft>
                        <a:tabLst>
                          <a:tab pos="270510" algn="l"/>
                        </a:tabLst>
                      </a:pPr>
                      <a:r>
                        <a:rPr lang="es-ES" sz="2000" b="1">
                          <a:effectLst/>
                          <a:latin typeface="+mn-lt"/>
                          <a:ea typeface="SimSun" panose="02010600030101010101" pitchFamily="2" charset="-122"/>
                          <a:cs typeface="SimSun" panose="02010600030101010101" pitchFamily="2" charset="-122"/>
                        </a:rPr>
                        <a:t>Nombre</a:t>
                      </a:r>
                      <a:endParaRPr lang="es-CU" sz="2000" b="1">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b="1" dirty="0">
                          <a:effectLst/>
                          <a:latin typeface="+mn-lt"/>
                          <a:ea typeface="SimSun" panose="02010600030101010101" pitchFamily="2" charset="-122"/>
                          <a:cs typeface="SimSun" panose="02010600030101010101" pitchFamily="2" charset="-122"/>
                        </a:rPr>
                        <a:t>Desarrolladores o autores</a:t>
                      </a:r>
                      <a:endParaRPr lang="es-CU" sz="2000" b="1" dirty="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1053406830"/>
                  </a:ext>
                </a:extLst>
              </a:tr>
              <a:tr h="0">
                <a:tc>
                  <a:txBody>
                    <a:bodyPr/>
                    <a:lstStyle/>
                    <a:p>
                      <a:pPr algn="just">
                        <a:lnSpc>
                          <a:spcPct val="115000"/>
                        </a:lnSpc>
                        <a:spcAft>
                          <a:spcPts val="0"/>
                        </a:spcAft>
                        <a:tabLst>
                          <a:tab pos="270510" algn="l"/>
                        </a:tabLst>
                      </a:pPr>
                      <a:r>
                        <a:rPr lang="es-ES" sz="2000" b="0" dirty="0">
                          <a:effectLst/>
                          <a:latin typeface="+mn-lt"/>
                          <a:ea typeface="Times New Roman" panose="02020603050405020304" pitchFamily="18" charset="0"/>
                          <a:cs typeface="SimSun" panose="02010600030101010101" pitchFamily="2" charset="-122"/>
                        </a:rPr>
                        <a:t>Atlas Anatomía: Cuerpo Humano</a:t>
                      </a:r>
                      <a:endParaRPr lang="es-CU" sz="2000" b="0" dirty="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b="0" dirty="0">
                          <a:effectLst/>
                          <a:latin typeface="+mn-lt"/>
                          <a:ea typeface="SimSun" panose="02010600030101010101" pitchFamily="2" charset="-122"/>
                          <a:cs typeface="SimSun" panose="02010600030101010101" pitchFamily="2" charset="-122"/>
                        </a:rPr>
                        <a:t>Sierra Chica Software SL</a:t>
                      </a:r>
                      <a:endParaRPr lang="es-CU" sz="2000" b="0" dirty="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b="0" dirty="0">
                          <a:effectLst/>
                          <a:latin typeface="+mn-lt"/>
                          <a:ea typeface="SimSun" panose="02010600030101010101" pitchFamily="2" charset="-122"/>
                          <a:cs typeface="SimSun" panose="02010600030101010101" pitchFamily="2" charset="-122"/>
                        </a:rPr>
                        <a:t> </a:t>
                      </a:r>
                      <a:endParaRPr lang="es-CU" sz="2000" b="0" dirty="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4224943753"/>
                  </a:ext>
                </a:extLst>
              </a:tr>
              <a:tr h="0">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Anatomía </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ALVE</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3940233841"/>
                  </a:ext>
                </a:extLst>
              </a:tr>
              <a:tr h="0">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Anatomía: Humana, Animales</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99 Dictionaries: The worldof terms</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2074876591"/>
                  </a:ext>
                </a:extLst>
              </a:tr>
              <a:tr h="0">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Anato-Trivia-QuizAnatomía</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Tarter Estudio</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4273411279"/>
                  </a:ext>
                </a:extLst>
              </a:tr>
              <a:tr h="0">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Anatomía</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Habapps</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3764810150"/>
                  </a:ext>
                </a:extLst>
              </a:tr>
              <a:tr h="0">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Anatomyka Esqueleto</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n-US" sz="2000">
                          <a:effectLst/>
                          <a:latin typeface="+mn-lt"/>
                          <a:ea typeface="SimSun" panose="02010600030101010101" pitchFamily="2" charset="-122"/>
                          <a:cs typeface="SimSun" panose="02010600030101010101" pitchFamily="2" charset="-122"/>
                        </a:rPr>
                        <a:t>Woodoo Art s.r.o.</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257181498"/>
                  </a:ext>
                </a:extLst>
              </a:tr>
              <a:tr h="0">
                <a:tc>
                  <a:txBody>
                    <a:bodyPr/>
                    <a:lstStyle/>
                    <a:p>
                      <a:pPr algn="just">
                        <a:lnSpc>
                          <a:spcPct val="115000"/>
                        </a:lnSpc>
                        <a:spcAft>
                          <a:spcPts val="0"/>
                        </a:spcAft>
                        <a:tabLst>
                          <a:tab pos="270510" algn="l"/>
                        </a:tabLst>
                      </a:pPr>
                      <a:r>
                        <a:rPr lang="es-ES" sz="2000" dirty="0" err="1">
                          <a:effectLst/>
                          <a:latin typeface="+mn-lt"/>
                          <a:ea typeface="SimSun" panose="02010600030101010101" pitchFamily="2" charset="-122"/>
                          <a:cs typeface="SimSun" panose="02010600030101010101" pitchFamily="2" charset="-122"/>
                        </a:rPr>
                        <a:t>Rompecabeza</a:t>
                      </a:r>
                      <a:r>
                        <a:rPr lang="es-ES" sz="2000" dirty="0">
                          <a:effectLst/>
                          <a:latin typeface="+mn-lt"/>
                          <a:ea typeface="SimSun" panose="02010600030101010101" pitchFamily="2" charset="-122"/>
                          <a:cs typeface="SimSun" panose="02010600030101010101" pitchFamily="2" charset="-122"/>
                        </a:rPr>
                        <a:t> de Anatomía</a:t>
                      </a:r>
                      <a:endParaRPr lang="es-CU" sz="2000" dirty="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Digital Gene</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1859287246"/>
                  </a:ext>
                </a:extLst>
              </a:tr>
              <a:tr h="0">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Anatomía Humana 3D</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Aprender Limón</a:t>
                      </a:r>
                      <a:endParaRPr lang="es-CU" sz="2000" dirty="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2184722193"/>
                  </a:ext>
                </a:extLst>
              </a:tr>
            </a:tbl>
          </a:graphicData>
        </a:graphic>
      </p:graphicFrame>
      <p:graphicFrame>
        <p:nvGraphicFramePr>
          <p:cNvPr id="34" name="Tabla 33">
            <a:extLst>
              <a:ext uri="{FF2B5EF4-FFF2-40B4-BE49-F238E27FC236}">
                <a16:creationId xmlns:a16="http://schemas.microsoft.com/office/drawing/2014/main" id="{C772A92D-F772-4191-804C-E2FBF3231DC9}"/>
              </a:ext>
            </a:extLst>
          </p:cNvPr>
          <p:cNvGraphicFramePr>
            <a:graphicFrameLocks noGrp="1"/>
          </p:cNvGraphicFramePr>
          <p:nvPr>
            <p:extLst>
              <p:ext uri="{D42A27DB-BD31-4B8C-83A1-F6EECF244321}">
                <p14:modId xmlns:p14="http://schemas.microsoft.com/office/powerpoint/2010/main" val="783917687"/>
              </p:ext>
            </p:extLst>
          </p:nvPr>
        </p:nvGraphicFramePr>
        <p:xfrm>
          <a:off x="9217316" y="14737793"/>
          <a:ext cx="11918962" cy="10054742"/>
        </p:xfrm>
        <a:graphic>
          <a:graphicData uri="http://schemas.openxmlformats.org/drawingml/2006/table">
            <a:tbl>
              <a:tblPr firstRow="1" firstCol="1" bandRow="1"/>
              <a:tblGrid>
                <a:gridCol w="1799892">
                  <a:extLst>
                    <a:ext uri="{9D8B030D-6E8A-4147-A177-3AD203B41FA5}">
                      <a16:colId xmlns:a16="http://schemas.microsoft.com/office/drawing/2014/main" val="719389429"/>
                    </a:ext>
                  </a:extLst>
                </a:gridCol>
                <a:gridCol w="7202984">
                  <a:extLst>
                    <a:ext uri="{9D8B030D-6E8A-4147-A177-3AD203B41FA5}">
                      <a16:colId xmlns:a16="http://schemas.microsoft.com/office/drawing/2014/main" val="1391927197"/>
                    </a:ext>
                  </a:extLst>
                </a:gridCol>
                <a:gridCol w="2916086">
                  <a:extLst>
                    <a:ext uri="{9D8B030D-6E8A-4147-A177-3AD203B41FA5}">
                      <a16:colId xmlns:a16="http://schemas.microsoft.com/office/drawing/2014/main" val="1054019940"/>
                    </a:ext>
                  </a:extLst>
                </a:gridCol>
              </a:tblGrid>
              <a:tr h="640892">
                <a:tc>
                  <a:txBody>
                    <a:bodyPr/>
                    <a:lstStyle/>
                    <a:p>
                      <a:pPr algn="just">
                        <a:lnSpc>
                          <a:spcPct val="115000"/>
                        </a:lnSpc>
                        <a:spcAft>
                          <a:spcPts val="0"/>
                        </a:spcAft>
                        <a:tabLst>
                          <a:tab pos="270510" algn="l"/>
                        </a:tabLst>
                      </a:pPr>
                      <a:r>
                        <a:rPr lang="es-ES" sz="2000" b="1">
                          <a:effectLst/>
                          <a:latin typeface="+mn-lt"/>
                          <a:ea typeface="SimSun" panose="02010600030101010101" pitchFamily="2" charset="-122"/>
                          <a:cs typeface="SimSun" panose="02010600030101010101" pitchFamily="2" charset="-122"/>
                        </a:rPr>
                        <a:t>Aplicación móvil</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b="1">
                          <a:effectLst/>
                          <a:latin typeface="+mn-lt"/>
                          <a:ea typeface="SimSun" panose="02010600030101010101" pitchFamily="2" charset="-122"/>
                          <a:cs typeface="SimSun" panose="02010600030101010101" pitchFamily="2" charset="-122"/>
                        </a:rPr>
                        <a:t>Contenidos de Anatomía Humana</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b="1">
                          <a:effectLst/>
                          <a:latin typeface="+mn-lt"/>
                          <a:ea typeface="SimSun" panose="02010600030101010101" pitchFamily="2" charset="-122"/>
                          <a:cs typeface="SimSun" panose="02010600030101010101" pitchFamily="2" charset="-122"/>
                        </a:rPr>
                        <a:t>Procesos de aprendizaje implicados</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3041548508"/>
                  </a:ext>
                </a:extLst>
              </a:tr>
              <a:tr h="971027">
                <a:tc>
                  <a:txBody>
                    <a:bodyPr/>
                    <a:lstStyle/>
                    <a:p>
                      <a:pPr algn="just">
                        <a:lnSpc>
                          <a:spcPct val="115000"/>
                        </a:lnSpc>
                        <a:spcAft>
                          <a:spcPts val="0"/>
                        </a:spcAft>
                        <a:tabLst>
                          <a:tab pos="270510" algn="l"/>
                        </a:tabLst>
                      </a:pPr>
                      <a:r>
                        <a:rPr lang="es-ES" sz="2000">
                          <a:effectLst/>
                          <a:latin typeface="+mn-lt"/>
                          <a:ea typeface="Times New Roman" panose="02020603050405020304" pitchFamily="18" charset="0"/>
                          <a:cs typeface="SimSun" panose="02010600030101010101" pitchFamily="2" charset="-122"/>
                        </a:rPr>
                        <a:t>Atlas Anatomía: Cuerpo Humano</a:t>
                      </a:r>
                      <a:endParaRPr lang="es-CU" sz="200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 </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Identifica todos los huesos y músculos del cuerpo humano</a:t>
                      </a:r>
                      <a:endParaRPr lang="es-CU" sz="200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Caracteriza al corazón</a:t>
                      </a:r>
                      <a:endParaRPr lang="es-CU" sz="200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Caracteriza los sistemas de cuerpo humano</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Memorización y acceso a nueva información.</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583203901"/>
                  </a:ext>
                </a:extLst>
              </a:tr>
              <a:tr h="640892">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Anatomía</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Describe las estructuras como las funciones del cuerpo humano </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Memorización y acceso a nueva información.</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326223969"/>
                  </a:ext>
                </a:extLst>
              </a:tr>
              <a:tr h="640892">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Anatomía: Humana, Animales</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Contiene más de 2300 definiciones y términos.</a:t>
                      </a:r>
                      <a:endParaRPr lang="es-CU" sz="200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Caracteriza los sistemas de cuerpo humano</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Memorización y acceso a nueva información.</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105889321"/>
                  </a:ext>
                </a:extLst>
              </a:tr>
              <a:tr h="640892">
                <a:tc>
                  <a:txBody>
                    <a:bodyPr/>
                    <a:lstStyle/>
                    <a:p>
                      <a:pPr algn="just">
                        <a:lnSpc>
                          <a:spcPct val="115000"/>
                        </a:lnSpc>
                        <a:spcAft>
                          <a:spcPts val="0"/>
                        </a:spcAft>
                        <a:tabLst>
                          <a:tab pos="270510" algn="l"/>
                        </a:tabLst>
                      </a:pPr>
                      <a:r>
                        <a:rPr lang="es-ES" sz="2000" dirty="0" err="1">
                          <a:effectLst/>
                          <a:latin typeface="+mn-lt"/>
                          <a:ea typeface="SimSun" panose="02010600030101010101" pitchFamily="2" charset="-122"/>
                          <a:cs typeface="SimSun" panose="02010600030101010101" pitchFamily="2" charset="-122"/>
                        </a:rPr>
                        <a:t>Anato</a:t>
                      </a:r>
                      <a:r>
                        <a:rPr lang="es-ES" sz="2000" dirty="0">
                          <a:effectLst/>
                          <a:latin typeface="+mn-lt"/>
                          <a:ea typeface="SimSun" panose="02010600030101010101" pitchFamily="2" charset="-122"/>
                          <a:cs typeface="SimSun" panose="02010600030101010101" pitchFamily="2" charset="-122"/>
                        </a:rPr>
                        <a:t>-Trivia-</a:t>
                      </a:r>
                      <a:r>
                        <a:rPr lang="es-ES" sz="2000" dirty="0" err="1">
                          <a:effectLst/>
                          <a:latin typeface="+mn-lt"/>
                          <a:ea typeface="SimSun" panose="02010600030101010101" pitchFamily="2" charset="-122"/>
                          <a:cs typeface="SimSun" panose="02010600030101010101" pitchFamily="2" charset="-122"/>
                        </a:rPr>
                        <a:t>QuizAnatomía</a:t>
                      </a:r>
                      <a:endParaRPr lang="es-CU" sz="2000" dirty="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Preguntas y respuestas sobre el cuerpo humano (todos los sistemas) por diferentes niveles de dificultad</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Memorización y acceso a nueva información.</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3913345780"/>
                  </a:ext>
                </a:extLst>
              </a:tr>
              <a:tr h="640892">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Anatomía</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Caracteriza los órganos humanos, huesos, músculos.</a:t>
                      </a:r>
                      <a:endParaRPr lang="es-CU" sz="2000" dirty="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Caracteriza órganos individuales como oídos, corazón , ojo, boca</a:t>
                      </a:r>
                      <a:endParaRPr lang="es-CU" sz="2000" dirty="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Memorización y acceso a nueva información.</a:t>
                      </a:r>
                      <a:endParaRPr lang="es-CU" sz="2000" dirty="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252331937"/>
                  </a:ext>
                </a:extLst>
              </a:tr>
              <a:tr h="1301162">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Anatomyka Esqueleto</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Describe con precisiones estructuras anatómicas.</a:t>
                      </a:r>
                      <a:endParaRPr lang="es-CU" sz="2000" dirty="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Contribuye al aprendizaje de definiciones anatómicas.</a:t>
                      </a:r>
                      <a:endParaRPr lang="es-CU" sz="2000" dirty="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Contribuye a la memorización más eficiente </a:t>
                      </a:r>
                      <a:endParaRPr lang="es-CU" sz="2000" dirty="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Caracteriza sistemas de órganos del cuerpo humano.</a:t>
                      </a:r>
                      <a:endParaRPr lang="es-CU" sz="2000" dirty="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Memorización y acceso a nueva información.</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2490291068"/>
                  </a:ext>
                </a:extLst>
              </a:tr>
              <a:tr h="640892">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Rompecabeza de Anatomía</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Caracteriza sistemas de órganos del cuerpo humano</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Memorización y acceso a nueva información.</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3962105126"/>
                  </a:ext>
                </a:extLst>
              </a:tr>
              <a:tr h="2858414">
                <a:tc>
                  <a:txBody>
                    <a:bodyPr/>
                    <a:lstStyle/>
                    <a:p>
                      <a:pPr algn="just">
                        <a:lnSpc>
                          <a:spcPct val="115000"/>
                        </a:lnSpc>
                        <a:spcAft>
                          <a:spcPts val="0"/>
                        </a:spcAft>
                        <a:tabLst>
                          <a:tab pos="270510" algn="l"/>
                        </a:tabLst>
                      </a:pPr>
                      <a:r>
                        <a:rPr lang="es-ES" sz="2000">
                          <a:effectLst/>
                          <a:latin typeface="+mn-lt"/>
                          <a:ea typeface="SimSun" panose="02010600030101010101" pitchFamily="2" charset="-122"/>
                          <a:cs typeface="SimSun" panose="02010600030101010101" pitchFamily="2" charset="-122"/>
                        </a:rPr>
                        <a:t>Anatomía Humana 3D</a:t>
                      </a:r>
                      <a:endParaRPr lang="es-CU" sz="200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Contribuye al conocimiento de los buenos hábitos alimenticios, descubriendo los mejores nutrientes de los alimentos y aumentando la comida ecológica y sus beneficios.</a:t>
                      </a:r>
                      <a:endParaRPr lang="es-CU" sz="2000" dirty="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Caracteriza los sistemas de órganos del cuerpo humano</a:t>
                      </a:r>
                      <a:endParaRPr lang="es-CU" sz="2000" dirty="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Contribuye a que el estudiante aprenda la importancia de la anatomía como ciencia </a:t>
                      </a:r>
                      <a:endParaRPr lang="es-CU" sz="2000" dirty="0">
                        <a:effectLst/>
                        <a:latin typeface="+mn-lt"/>
                        <a:ea typeface="SimSun" panose="02010600030101010101" pitchFamily="2" charset="-122"/>
                        <a:cs typeface="SimSun" panose="02010600030101010101" pitchFamily="2" charset="-122"/>
                      </a:endParaRPr>
                    </a:p>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Contribuye a reconocer las técnicas, buenos hábitos y consejos prácticos sobre el cuerpo humano</a:t>
                      </a:r>
                      <a:endParaRPr lang="es-CU" sz="2000" dirty="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tc>
                  <a:txBody>
                    <a:bodyPr/>
                    <a:lstStyle/>
                    <a:p>
                      <a:pPr algn="just">
                        <a:lnSpc>
                          <a:spcPct val="115000"/>
                        </a:lnSpc>
                        <a:spcAft>
                          <a:spcPts val="0"/>
                        </a:spcAft>
                        <a:tabLst>
                          <a:tab pos="270510" algn="l"/>
                        </a:tabLst>
                      </a:pPr>
                      <a:r>
                        <a:rPr lang="es-ES" sz="2000" dirty="0">
                          <a:effectLst/>
                          <a:latin typeface="+mn-lt"/>
                          <a:ea typeface="SimSun" panose="02010600030101010101" pitchFamily="2" charset="-122"/>
                          <a:cs typeface="SimSun" panose="02010600030101010101" pitchFamily="2" charset="-122"/>
                        </a:rPr>
                        <a:t>Memorización y acceso a nueva información.</a:t>
                      </a:r>
                      <a:endParaRPr lang="es-CU" sz="2000" dirty="0">
                        <a:effectLst/>
                        <a:latin typeface="+mn-lt"/>
                        <a:ea typeface="SimSun" panose="02010600030101010101" pitchFamily="2" charset="-122"/>
                        <a:cs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a:tcPr>
                </a:tc>
                <a:extLst>
                  <a:ext uri="{0D108BD9-81ED-4DB2-BD59-A6C34878D82A}">
                    <a16:rowId xmlns:a16="http://schemas.microsoft.com/office/drawing/2014/main" val="2629028559"/>
                  </a:ext>
                </a:extLst>
              </a:tr>
            </a:tbl>
          </a:graphicData>
        </a:graphic>
      </p:graphicFrame>
      <p:sp>
        <p:nvSpPr>
          <p:cNvPr id="7" name="CuadroTexto 6">
            <a:extLst>
              <a:ext uri="{FF2B5EF4-FFF2-40B4-BE49-F238E27FC236}">
                <a16:creationId xmlns:a16="http://schemas.microsoft.com/office/drawing/2014/main" id="{580D6DBE-208D-4688-93D0-8F701BFFEA28}"/>
              </a:ext>
            </a:extLst>
          </p:cNvPr>
          <p:cNvSpPr txBox="1"/>
          <p:nvPr/>
        </p:nvSpPr>
        <p:spPr>
          <a:xfrm>
            <a:off x="14617440" y="26486350"/>
            <a:ext cx="5695456" cy="3108543"/>
          </a:xfrm>
          <a:prstGeom prst="rect">
            <a:avLst/>
          </a:prstGeom>
          <a:gradFill>
            <a:gsLst>
              <a:gs pos="63000">
                <a:schemeClr val="accent1">
                  <a:lumMod val="5000"/>
                  <a:lumOff val="95000"/>
                </a:schemeClr>
              </a:gs>
              <a:gs pos="76000">
                <a:schemeClr val="accent1">
                  <a:lumMod val="45000"/>
                  <a:lumOff val="55000"/>
                </a:schemeClr>
              </a:gs>
              <a:gs pos="83000">
                <a:schemeClr val="accent1">
                  <a:lumMod val="45000"/>
                  <a:lumOff val="55000"/>
                </a:schemeClr>
              </a:gs>
              <a:gs pos="81000">
                <a:schemeClr val="accent1">
                  <a:lumMod val="30000"/>
                  <a:lumOff val="70000"/>
                </a:schemeClr>
              </a:gs>
            </a:gsLst>
            <a:lin ang="5400000" scaled="1"/>
          </a:gradFill>
        </p:spPr>
        <p:txBody>
          <a:bodyPr wrap="square" rtlCol="0">
            <a:spAutoFit/>
          </a:bodyPr>
          <a:lstStyle/>
          <a:p>
            <a:pPr algn="just"/>
            <a:r>
              <a:rPr lang="es-ES" sz="2800" dirty="0"/>
              <a:t>“ El Futuro de la educación estará profundamente signado por la tecnología de la información venidera. Pero más aún, por cómo los educadores y estudiantes utilizan las TIC para el aprendizaje continuo”</a:t>
            </a:r>
          </a:p>
          <a:p>
            <a:pPr algn="r"/>
            <a:r>
              <a:rPr lang="es-ES" sz="2800" dirty="0"/>
              <a:t> (Stanley Williams)</a:t>
            </a:r>
            <a:endParaRPr lang="es-CU" sz="2800" dirty="0"/>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569</TotalTime>
  <Words>974</Words>
  <Application>Microsoft Office PowerPoint</Application>
  <PresentationFormat>Personalizado</PresentationFormat>
  <Paragraphs>84</Paragraphs>
  <Slides>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SimSun</vt:lpstr>
      <vt:lpstr>Arial</vt:lpstr>
      <vt:lpstr>Calibri</vt:lpstr>
      <vt:lpstr>Calibri Light</vt:lpstr>
      <vt:lpstr>Times New Roman</vt:lpstr>
      <vt:lpstr>Tema de Office</vt:lpstr>
      <vt:lpstr>POTENCIALIDADES DE LAS APLICACIONES MÓVILES PARA LA ENSEÑANZA Y APRENDIZAJE DE LA ANATOMÍA Y LA FISIOLOGÍA HUMANA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Profesores</cp:lastModifiedBy>
  <cp:revision>40</cp:revision>
  <dcterms:created xsi:type="dcterms:W3CDTF">2021-12-21T16:45:31Z</dcterms:created>
  <dcterms:modified xsi:type="dcterms:W3CDTF">2024-02-02T17:44:29Z</dcterms:modified>
</cp:coreProperties>
</file>